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30"/>
  </p:notesMasterIdLst>
  <p:sldIdLst>
    <p:sldId id="298" r:id="rId2"/>
    <p:sldId id="338" r:id="rId3"/>
    <p:sldId id="261" r:id="rId4"/>
    <p:sldId id="260" r:id="rId5"/>
    <p:sldId id="265" r:id="rId6"/>
    <p:sldId id="292" r:id="rId7"/>
    <p:sldId id="262" r:id="rId8"/>
    <p:sldId id="266" r:id="rId9"/>
    <p:sldId id="264" r:id="rId10"/>
    <p:sldId id="272" r:id="rId11"/>
    <p:sldId id="295" r:id="rId12"/>
    <p:sldId id="340" r:id="rId13"/>
    <p:sldId id="273" r:id="rId14"/>
    <p:sldId id="346" r:id="rId15"/>
    <p:sldId id="274" r:id="rId16"/>
    <p:sldId id="347" r:id="rId17"/>
    <p:sldId id="275" r:id="rId18"/>
    <p:sldId id="348" r:id="rId19"/>
    <p:sldId id="343" r:id="rId20"/>
    <p:sldId id="349" r:id="rId21"/>
    <p:sldId id="341" r:id="rId22"/>
    <p:sldId id="278" r:id="rId23"/>
    <p:sldId id="319" r:id="rId24"/>
    <p:sldId id="300" r:id="rId25"/>
    <p:sldId id="350" r:id="rId26"/>
    <p:sldId id="301" r:id="rId27"/>
    <p:sldId id="302" r:id="rId28"/>
    <p:sldId id="34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94660"/>
  </p:normalViewPr>
  <p:slideViewPr>
    <p:cSldViewPr snapToGrid="0">
      <p:cViewPr varScale="1">
        <p:scale>
          <a:sx n="73" d="100"/>
          <a:sy n="73" d="100"/>
        </p:scale>
        <p:origin x="9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05BB-DBAC-4950-900C-EC5E82B1DDAF}" type="datetimeFigureOut">
              <a:rPr lang="en-US" smtClean="0"/>
              <a:t>8/29/2023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A0580-59F1-4E01-A9E3-062D2789E63C}" type="slidenum">
              <a:rPr lang="en-US" smtClean="0"/>
              <a:t>‹#›</a:t>
            </a:fld>
            <a:endParaRPr lang="en-US"/>
          </a:p>
        </p:txBody>
      </p:sp>
    </p:spTree>
    <p:extLst>
      <p:ext uri="{BB962C8B-B14F-4D97-AF65-F5344CB8AC3E}">
        <p14:creationId xmlns:p14="http://schemas.microsoft.com/office/powerpoint/2010/main" val="194836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https://www.researchgate.net/publication/265916960_THE_PIAGET_THEORY_OF_COGNITIVE_DEVELOPMENT_AN_EDUCATIONAL_IMPLICATIONS</a:t>
            </a:r>
          </a:p>
          <a:p>
            <a:endParaRPr lang="en-US" dirty="0"/>
          </a:p>
        </p:txBody>
      </p:sp>
      <p:sp>
        <p:nvSpPr>
          <p:cNvPr id="4" name="Slide Number Placeholder 3"/>
          <p:cNvSpPr>
            <a:spLocks noGrp="1"/>
          </p:cNvSpPr>
          <p:nvPr>
            <p:ph type="sldNum" sz="quarter" idx="10"/>
          </p:nvPr>
        </p:nvSpPr>
        <p:spPr/>
        <p:txBody>
          <a:bodyPr/>
          <a:lstStyle/>
          <a:p>
            <a:fld id="{FE3A0580-59F1-4E01-A9E3-062D2789E63C}" type="slidenum">
              <a:rPr lang="en-US" smtClean="0"/>
              <a:t>19</a:t>
            </a:fld>
            <a:endParaRPr lang="en-US"/>
          </a:p>
        </p:txBody>
      </p:sp>
    </p:spTree>
    <p:extLst>
      <p:ext uri="{BB962C8B-B14F-4D97-AF65-F5344CB8AC3E}">
        <p14:creationId xmlns:p14="http://schemas.microsoft.com/office/powerpoint/2010/main" val="1734270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https://www.youtube.com/watch?v=-DmUj8YiU-o</a:t>
            </a:r>
            <a:endParaRPr lang="en-US" dirty="0"/>
          </a:p>
        </p:txBody>
      </p:sp>
      <p:sp>
        <p:nvSpPr>
          <p:cNvPr id="4" name="Slide Number Placeholder 3"/>
          <p:cNvSpPr>
            <a:spLocks noGrp="1"/>
          </p:cNvSpPr>
          <p:nvPr>
            <p:ph type="sldNum" sz="quarter" idx="10"/>
          </p:nvPr>
        </p:nvSpPr>
        <p:spPr/>
        <p:txBody>
          <a:bodyPr/>
          <a:lstStyle/>
          <a:p>
            <a:fld id="{FE3A0580-59F1-4E01-A9E3-062D2789E63C}" type="slidenum">
              <a:rPr lang="en-US" smtClean="0"/>
              <a:t>25</a:t>
            </a:fld>
            <a:endParaRPr lang="en-US"/>
          </a:p>
        </p:txBody>
      </p:sp>
    </p:spTree>
    <p:extLst>
      <p:ext uri="{BB962C8B-B14F-4D97-AF65-F5344CB8AC3E}">
        <p14:creationId xmlns:p14="http://schemas.microsoft.com/office/powerpoint/2010/main" val="3271606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C23953A9-7712-4D00-8BD9-4C307529E51B}" type="datetimeFigureOut">
              <a:rPr lang="en-US" smtClean="0"/>
              <a:t>8/29/2023</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9A8EFD29-2A2E-4C4D-9876-A0C89704116F}" type="slidenum">
              <a:rPr lang="en-US" smtClean="0"/>
              <a:t>‹#›</a:t>
            </a:fld>
            <a:endParaRPr lang="en-US"/>
          </a:p>
        </p:txBody>
      </p:sp>
    </p:spTree>
    <p:extLst>
      <p:ext uri="{BB962C8B-B14F-4D97-AF65-F5344CB8AC3E}">
        <p14:creationId xmlns:p14="http://schemas.microsoft.com/office/powerpoint/2010/main" val="181980169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987838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42568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3953A9-7712-4D00-8BD9-4C307529E51B}" type="datetimeFigureOut">
              <a:rPr lang="en-US" smtClean="0"/>
              <a:t>8/29/2023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10449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23953A9-7712-4D00-8BD9-4C307529E51B}" type="datetimeFigureOut">
              <a:rPr lang="en-US" smtClean="0"/>
              <a:t>8/29/2023</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15891147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3953A9-7712-4D00-8BD9-4C307529E51B}"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57475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3953A9-7712-4D00-8BD9-4C307529E51B}" type="datetimeFigureOut">
              <a:rPr lang="en-US" smtClean="0"/>
              <a:t>8/29/2023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508030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3953A9-7712-4D00-8BD9-4C307529E51B}" type="datetimeFigureOut">
              <a:rPr lang="en-US" smtClean="0"/>
              <a:t>8/29/2023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15655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3953A9-7712-4D00-8BD9-4C307529E51B}" type="datetimeFigureOut">
              <a:rPr lang="en-US" smtClean="0"/>
              <a:t>8/29/2023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64944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C23953A9-7712-4D00-8BD9-4C307529E51B}" type="datetimeFigureOut">
              <a:rPr lang="en-US" smtClean="0"/>
              <a:t>8/29/2023</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9A8EFD29-2A2E-4C4D-9876-A0C89704116F}"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421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23953A9-7712-4D00-8BD9-4C307529E51B}" type="datetimeFigureOut">
              <a:rPr lang="en-US" smtClean="0"/>
              <a:t>8/29/2023</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9A8EFD29-2A2E-4C4D-9876-A0C89704116F}"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620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23953A9-7712-4D00-8BD9-4C307529E51B}" type="datetimeFigureOut">
              <a:rPr lang="en-US" smtClean="0"/>
              <a:t>8/29/2023</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9A8EFD29-2A2E-4C4D-9876-A0C89704116F}" type="slidenum">
              <a:rPr lang="en-US" smtClean="0"/>
              <a:t>‹#›</a:t>
            </a:fld>
            <a:endParaRPr lang="en-US"/>
          </a:p>
        </p:txBody>
      </p:sp>
    </p:spTree>
    <p:extLst>
      <p:ext uri="{BB962C8B-B14F-4D97-AF65-F5344CB8AC3E}">
        <p14:creationId xmlns:p14="http://schemas.microsoft.com/office/powerpoint/2010/main" val="2691138037"/>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7.png"/><Relationship Id="rId4"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en.wikipedia.org/wiki/Feral_child"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8452" y="1647568"/>
            <a:ext cx="7962813" cy="2711267"/>
          </a:xfrm>
        </p:spPr>
        <p:txBody>
          <a:bodyPr>
            <a:normAutofit/>
          </a:bodyPr>
          <a:lstStyle/>
          <a:p>
            <a:r>
              <a:rPr lang="en-US" sz="6600" b="1" dirty="0">
                <a:solidFill>
                  <a:schemeClr val="tx1"/>
                </a:solidFill>
                <a:latin typeface="Century" panose="02040604050505020304" pitchFamily="18" charset="0"/>
              </a:rPr>
              <a:t>Cognitive </a:t>
            </a:r>
            <a:r>
              <a:rPr lang="en-US" sz="6600" b="1" dirty="0" smtClean="0">
                <a:solidFill>
                  <a:schemeClr val="tx1"/>
                </a:solidFill>
                <a:latin typeface="Century" panose="02040604050505020304" pitchFamily="18" charset="0"/>
              </a:rPr>
              <a:t>Psychology</a:t>
            </a:r>
            <a:endParaRPr lang="en-US" sz="6600" dirty="0">
              <a:solidFill>
                <a:schemeClr val="tx1"/>
              </a:solidFill>
            </a:endParaRPr>
          </a:p>
        </p:txBody>
      </p:sp>
      <p:sp>
        <p:nvSpPr>
          <p:cNvPr id="3" name="Subtitle 2"/>
          <p:cNvSpPr>
            <a:spLocks noGrp="1"/>
          </p:cNvSpPr>
          <p:nvPr>
            <p:ph type="subTitle" idx="1"/>
          </p:nvPr>
        </p:nvSpPr>
        <p:spPr>
          <a:xfrm>
            <a:off x="7248759" y="4457689"/>
            <a:ext cx="3850784" cy="1546146"/>
          </a:xfrm>
        </p:spPr>
        <p:txBody>
          <a:bodyPr>
            <a:noAutofit/>
          </a:bodyPr>
          <a:lstStyle/>
          <a:p>
            <a:r>
              <a:rPr lang="en-US" sz="1400" b="1" dirty="0" smtClean="0">
                <a:solidFill>
                  <a:schemeClr val="tx1"/>
                </a:solidFill>
                <a:latin typeface="Gill Sans MT" panose="020B0502020104020203" pitchFamily="34" charset="0"/>
              </a:rPr>
              <a:t>WEEK 3</a:t>
            </a:r>
          </a:p>
          <a:p>
            <a:r>
              <a:rPr lang="en-US" sz="1400" b="1" dirty="0" smtClean="0">
                <a:solidFill>
                  <a:schemeClr val="tx1"/>
                </a:solidFill>
                <a:latin typeface="Gill Sans MT" panose="020B0502020104020203" pitchFamily="34" charset="0"/>
              </a:rPr>
              <a:t>BY</a:t>
            </a:r>
            <a:r>
              <a:rPr lang="en-US" sz="1400" b="1" smtClean="0">
                <a:solidFill>
                  <a:schemeClr val="tx1"/>
                </a:solidFill>
                <a:latin typeface="Gill Sans MT" panose="020B0502020104020203" pitchFamily="34" charset="0"/>
              </a:rPr>
              <a:t>: RABIA EJAZ</a:t>
            </a:r>
            <a:endParaRPr lang="en-US" sz="1400" b="1" dirty="0">
              <a:solidFill>
                <a:schemeClr val="tx1"/>
              </a:solidFill>
              <a:latin typeface="Gill Sans MT" panose="020B0502020104020203" pitchFamily="34" charset="0"/>
            </a:endParaRPr>
          </a:p>
          <a:p>
            <a:r>
              <a:rPr lang="en-US" sz="1400" b="1" dirty="0">
                <a:solidFill>
                  <a:schemeClr val="tx1"/>
                </a:solidFill>
                <a:latin typeface="Gill Sans MT" panose="020B0502020104020203" pitchFamily="34" charset="0"/>
              </a:rPr>
              <a:t>LECTURER </a:t>
            </a:r>
            <a:r>
              <a:rPr lang="en-US" sz="1400" b="1" dirty="0" smtClean="0">
                <a:solidFill>
                  <a:schemeClr val="tx1"/>
                </a:solidFill>
                <a:latin typeface="Gill Sans MT" panose="020B0502020104020203" pitchFamily="34" charset="0"/>
              </a:rPr>
              <a:t>PSYCHOLOGY</a:t>
            </a:r>
          </a:p>
          <a:p>
            <a:r>
              <a:rPr lang="en-US" sz="1400" b="1" dirty="0" smtClean="0">
                <a:solidFill>
                  <a:schemeClr val="tx1"/>
                </a:solidFill>
                <a:latin typeface="Gill Sans MT" panose="020B0502020104020203" pitchFamily="34" charset="0"/>
              </a:rPr>
              <a:t>(SCIENCE </a:t>
            </a:r>
            <a:r>
              <a:rPr lang="en-US" sz="1400" b="1" dirty="0">
                <a:solidFill>
                  <a:schemeClr val="tx1"/>
                </a:solidFill>
                <a:latin typeface="Gill Sans MT" panose="020B0502020104020203" pitchFamily="34" charset="0"/>
              </a:rPr>
              <a:t>AND HUMANITIES</a:t>
            </a:r>
            <a:r>
              <a:rPr lang="en-US" sz="1400" b="1" dirty="0" smtClean="0">
                <a:solidFill>
                  <a:schemeClr val="tx1"/>
                </a:solidFill>
                <a:latin typeface="Gill Sans MT" panose="020B0502020104020203" pitchFamily="34" charset="0"/>
              </a:rPr>
              <a:t>)</a:t>
            </a:r>
            <a:endParaRPr lang="en-US" sz="1400" b="1"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169988317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202" y="526858"/>
            <a:ext cx="10914190" cy="1400530"/>
          </a:xfrm>
        </p:spPr>
        <p:txBody>
          <a:bodyPr>
            <a:normAutofit/>
          </a:bodyPr>
          <a:lstStyle/>
          <a:p>
            <a:r>
              <a:rPr lang="en-US" sz="4000" b="1" dirty="0" smtClean="0">
                <a:latin typeface="Century" panose="02040604050505020304" pitchFamily="18" charset="0"/>
              </a:rPr>
              <a:t>Two important Cognitive Psychology Theories</a:t>
            </a:r>
            <a:r>
              <a:rPr lang="en-US" dirty="0"/>
              <a:t> </a:t>
            </a:r>
          </a:p>
        </p:txBody>
      </p:sp>
      <p:sp>
        <p:nvSpPr>
          <p:cNvPr id="3" name="Content Placeholder 2"/>
          <p:cNvSpPr>
            <a:spLocks noGrp="1"/>
          </p:cNvSpPr>
          <p:nvPr>
            <p:ph idx="1"/>
          </p:nvPr>
        </p:nvSpPr>
        <p:spPr>
          <a:xfrm>
            <a:off x="823860" y="2524377"/>
            <a:ext cx="9981886" cy="4195481"/>
          </a:xfrm>
        </p:spPr>
        <p:txBody>
          <a:bodyPr>
            <a:normAutofit/>
          </a:bodyPr>
          <a:lstStyle/>
          <a:p>
            <a:pPr marL="457200" indent="-457200">
              <a:buFont typeface="+mj-lt"/>
              <a:buAutoNum type="arabicPeriod"/>
            </a:pPr>
            <a:r>
              <a:rPr lang="en-US" sz="2000" dirty="0" smtClean="0">
                <a:solidFill>
                  <a:schemeClr val="accent2">
                    <a:lumMod val="75000"/>
                  </a:schemeClr>
                </a:solidFill>
                <a:latin typeface="Gill Sans MT" panose="020B0502020104020203" pitchFamily="34" charset="0"/>
              </a:rPr>
              <a:t>Jean Piaget's </a:t>
            </a:r>
            <a:r>
              <a:rPr lang="en-US" sz="2000" dirty="0">
                <a:solidFill>
                  <a:schemeClr val="accent2">
                    <a:lumMod val="75000"/>
                  </a:schemeClr>
                </a:solidFill>
                <a:latin typeface="Gill Sans MT" panose="020B0502020104020203" pitchFamily="34" charset="0"/>
              </a:rPr>
              <a:t>theory of cognitive </a:t>
            </a:r>
            <a:r>
              <a:rPr lang="en-US" sz="2000" dirty="0" smtClean="0">
                <a:solidFill>
                  <a:schemeClr val="accent2">
                    <a:lumMod val="75000"/>
                  </a:schemeClr>
                </a:solidFill>
                <a:latin typeface="Gill Sans MT" panose="020B0502020104020203" pitchFamily="34" charset="0"/>
              </a:rPr>
              <a:t>development</a:t>
            </a:r>
          </a:p>
          <a:p>
            <a:pPr marL="457200" indent="-457200">
              <a:buFont typeface="+mj-lt"/>
              <a:buAutoNum type="arabicPeriod"/>
            </a:pPr>
            <a:r>
              <a:rPr lang="en-US" sz="2000" dirty="0" smtClean="0">
                <a:solidFill>
                  <a:schemeClr val="accent2">
                    <a:lumMod val="75000"/>
                  </a:schemeClr>
                </a:solidFill>
                <a:latin typeface="Gill Sans MT" panose="020B0502020104020203" pitchFamily="34" charset="0"/>
              </a:rPr>
              <a:t>Lev </a:t>
            </a:r>
            <a:r>
              <a:rPr lang="en-US" sz="2000" dirty="0">
                <a:solidFill>
                  <a:schemeClr val="accent2">
                    <a:lumMod val="75000"/>
                  </a:schemeClr>
                </a:solidFill>
                <a:latin typeface="Gill Sans MT" panose="020B0502020104020203" pitchFamily="34" charset="0"/>
              </a:rPr>
              <a:t>Vygotsky's social cultural cognitive </a:t>
            </a:r>
            <a:r>
              <a:rPr lang="en-US" sz="2000" dirty="0" smtClean="0">
                <a:solidFill>
                  <a:schemeClr val="accent2">
                    <a:lumMod val="75000"/>
                  </a:schemeClr>
                </a:solidFill>
                <a:latin typeface="Gill Sans MT" panose="020B0502020104020203" pitchFamily="34" charset="0"/>
              </a:rPr>
              <a:t>theory</a:t>
            </a:r>
          </a:p>
        </p:txBody>
      </p:sp>
    </p:spTree>
    <p:extLst>
      <p:ext uri="{BB962C8B-B14F-4D97-AF65-F5344CB8AC3E}">
        <p14:creationId xmlns:p14="http://schemas.microsoft.com/office/powerpoint/2010/main" val="371416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1503" y="66910"/>
            <a:ext cx="9404723" cy="1400530"/>
          </a:xfrm>
        </p:spPr>
        <p:txBody>
          <a:bodyPr>
            <a:normAutofit/>
          </a:bodyPr>
          <a:lstStyle/>
          <a:p>
            <a:pPr marL="457200" indent="-457200"/>
            <a:r>
              <a:rPr lang="en-US" sz="4000" b="1" dirty="0"/>
              <a:t>Piaget's theory of C</a:t>
            </a:r>
            <a:r>
              <a:rPr lang="en-US" sz="4000" b="1" dirty="0" smtClean="0"/>
              <a:t>ognitive </a:t>
            </a:r>
            <a:r>
              <a:rPr lang="en-US" sz="4000" b="1" dirty="0"/>
              <a:t>D</a:t>
            </a:r>
            <a:r>
              <a:rPr lang="en-US" sz="4000" b="1" dirty="0" smtClean="0"/>
              <a:t>evelopment</a:t>
            </a:r>
            <a:endParaRPr lang="en-US" sz="3600" b="1" dirty="0">
              <a:latin typeface="Gill Sans MT" panose="020B0502020104020203" pitchFamily="34" charset="0"/>
            </a:endParaRPr>
          </a:p>
        </p:txBody>
      </p:sp>
      <p:sp>
        <p:nvSpPr>
          <p:cNvPr id="3" name="Rectangle 2"/>
          <p:cNvSpPr/>
          <p:nvPr/>
        </p:nvSpPr>
        <p:spPr>
          <a:xfrm>
            <a:off x="2125362" y="1288938"/>
            <a:ext cx="9506861" cy="5539978"/>
          </a:xfrm>
          <a:prstGeom prst="rect">
            <a:avLst/>
          </a:prstGeom>
          <a:solidFill>
            <a:schemeClr val="bg2">
              <a:lumMod val="90000"/>
            </a:schemeClr>
          </a:solidFill>
        </p:spPr>
        <p:txBody>
          <a:bodyPr wrap="square">
            <a:spAutoFit/>
          </a:bodyPr>
          <a:lstStyle/>
          <a:p>
            <a:pPr marL="285750" indent="-285750" algn="just">
              <a:buFont typeface="Arial" panose="020B0604020202020204" pitchFamily="34" charset="0"/>
              <a:buChar char="•"/>
            </a:pPr>
            <a:r>
              <a:rPr lang="en-US" sz="2000" dirty="0" smtClean="0">
                <a:latin typeface="Gill Sans MT" panose="020B0502020104020203" pitchFamily="34" charset="0"/>
              </a:rPr>
              <a:t>Jean </a:t>
            </a:r>
            <a:r>
              <a:rPr lang="en-US" sz="2000" dirty="0">
                <a:latin typeface="Gill Sans MT" panose="020B0502020104020203" pitchFamily="34" charset="0"/>
              </a:rPr>
              <a:t>Piaget (1896-1980) was one of the 20th century's most influential researchers in the area of developmental </a:t>
            </a:r>
            <a:r>
              <a:rPr lang="en-US" sz="2000" dirty="0" smtClean="0">
                <a:latin typeface="Gill Sans MT" panose="020B0502020104020203" pitchFamily="34" charset="0"/>
              </a:rPr>
              <a:t>psychology.</a:t>
            </a:r>
          </a:p>
          <a:p>
            <a:pPr marL="285750" indent="-285750" algn="just">
              <a:buFont typeface="Arial" panose="020B0604020202020204" pitchFamily="34" charset="0"/>
              <a:buChar char="•"/>
            </a:pPr>
            <a:endParaRPr lang="en-US" sz="2000" dirty="0" smtClean="0">
              <a:latin typeface="Gill Sans MT" panose="020B0502020104020203" pitchFamily="34" charset="0"/>
            </a:endParaRPr>
          </a:p>
          <a:p>
            <a:pPr marL="285750" indent="-285750" algn="just">
              <a:buFont typeface="Arial" panose="020B0604020202020204" pitchFamily="34" charset="0"/>
              <a:buChar char="•"/>
            </a:pPr>
            <a:r>
              <a:rPr lang="en-US" sz="2000" dirty="0">
                <a:latin typeface="Gill Sans MT" panose="020B0502020104020203" pitchFamily="34" charset="0"/>
              </a:rPr>
              <a:t>His theory focuses not only on understanding how children acquire knowledge, but also on understanding the nature of intelligence</a:t>
            </a:r>
            <a:r>
              <a:rPr lang="en-US" sz="2000" dirty="0" smtClean="0">
                <a:latin typeface="Gill Sans MT" panose="020B0502020104020203" pitchFamily="34" charset="0"/>
              </a:rPr>
              <a:t>.</a:t>
            </a:r>
          </a:p>
          <a:p>
            <a:pPr marL="285750" indent="-285750" algn="just">
              <a:buFont typeface="Arial" panose="020B0604020202020204" pitchFamily="34" charset="0"/>
              <a:buChar char="•"/>
            </a:pPr>
            <a:endParaRPr lang="en-US" sz="2000" dirty="0" smtClean="0">
              <a:latin typeface="Gill Sans MT" panose="020B0502020104020203" pitchFamily="34" charset="0"/>
            </a:endParaRPr>
          </a:p>
          <a:p>
            <a:pPr marL="285750" indent="-285750" algn="just">
              <a:buFont typeface="Arial" panose="020B0604020202020204" pitchFamily="34" charset="0"/>
              <a:buChar char="•"/>
            </a:pPr>
            <a:r>
              <a:rPr lang="en-US" sz="2000" dirty="0" smtClean="0">
                <a:latin typeface="Gill Sans MT" panose="020B0502020104020203" pitchFamily="34" charset="0"/>
              </a:rPr>
              <a:t>Piaget </a:t>
            </a:r>
            <a:r>
              <a:rPr lang="en-US" sz="2000" dirty="0">
                <a:latin typeface="Gill Sans MT" panose="020B0502020104020203" pitchFamily="34" charset="0"/>
              </a:rPr>
              <a:t>studied Cognitive Development by observing children in particular, to examine how their thought processes changed with age. </a:t>
            </a:r>
            <a:endParaRPr lang="en-US" sz="2000" dirty="0" smtClean="0">
              <a:latin typeface="Gill Sans MT" panose="020B0502020104020203" pitchFamily="34" charset="0"/>
            </a:endParaRPr>
          </a:p>
          <a:p>
            <a:pPr marL="285750" indent="-285750" algn="just">
              <a:buFont typeface="Arial" panose="020B0604020202020204" pitchFamily="34" charset="0"/>
              <a:buChar char="•"/>
            </a:pPr>
            <a:endParaRPr lang="en-US" sz="2000" dirty="0">
              <a:latin typeface="Gill Sans MT" panose="020B0502020104020203" pitchFamily="34" charset="0"/>
            </a:endParaRPr>
          </a:p>
          <a:p>
            <a:pPr algn="just"/>
            <a:r>
              <a:rPr lang="en-US" sz="2000" b="1" dirty="0">
                <a:latin typeface="Gill Sans MT" panose="020B0502020104020203" pitchFamily="34" charset="0"/>
              </a:rPr>
              <a:t>Cognitive Development</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Cognitive </a:t>
            </a:r>
            <a:r>
              <a:rPr lang="en-US" sz="2000" dirty="0">
                <a:latin typeface="Gill Sans MT" panose="020B0502020104020203" pitchFamily="34" charset="0"/>
              </a:rPr>
              <a:t>Development is the emergence of the ability to think and understand. </a:t>
            </a:r>
            <a:endParaRPr lang="en-US" sz="2000" dirty="0" smtClean="0">
              <a:latin typeface="Gill Sans MT" panose="020B0502020104020203" pitchFamily="34" charset="0"/>
            </a:endParaRPr>
          </a:p>
          <a:p>
            <a:pPr algn="just"/>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The </a:t>
            </a:r>
            <a:r>
              <a:rPr lang="en-US" sz="2000" dirty="0">
                <a:latin typeface="Gill Sans MT" panose="020B0502020104020203" pitchFamily="34" charset="0"/>
              </a:rPr>
              <a:t>acquisition of the ability to think, reason and problem solve. </a:t>
            </a:r>
            <a:r>
              <a:rPr lang="en-US" sz="2000" dirty="0" smtClean="0">
                <a:latin typeface="Gill Sans MT" panose="020B0502020104020203" pitchFamily="34" charset="0"/>
              </a:rPr>
              <a:t>It </a:t>
            </a:r>
            <a:r>
              <a:rPr lang="en-US" sz="2000" dirty="0">
                <a:latin typeface="Gill Sans MT" panose="020B0502020104020203" pitchFamily="34" charset="0"/>
              </a:rPr>
              <a:t>is the process by which people's thinking changes across the life span. </a:t>
            </a:r>
          </a:p>
          <a:p>
            <a:pPr algn="just"/>
            <a:r>
              <a:rPr lang="en-US" sz="2000" dirty="0" smtClean="0">
                <a:latin typeface="Gill Sans MT" panose="020B0502020104020203" pitchFamily="34" charset="0"/>
              </a:rPr>
              <a:t>It </a:t>
            </a:r>
            <a:r>
              <a:rPr lang="en-US" sz="2000" dirty="0">
                <a:latin typeface="Gill Sans MT" panose="020B0502020104020203" pitchFamily="34" charset="0"/>
              </a:rPr>
              <a:t>is the growing </a:t>
            </a:r>
            <a:r>
              <a:rPr lang="en-US" sz="2000" dirty="0" smtClean="0">
                <a:latin typeface="Gill Sans MT" panose="020B0502020104020203" pitchFamily="34" charset="0"/>
              </a:rPr>
              <a:t>adaptation </a:t>
            </a:r>
            <a:r>
              <a:rPr lang="en-US" sz="2000" dirty="0">
                <a:latin typeface="Gill Sans MT" panose="020B0502020104020203" pitchFamily="34" charset="0"/>
              </a:rPr>
              <a:t>to the physical and social </a:t>
            </a:r>
            <a:r>
              <a:rPr lang="en-US" sz="2000" dirty="0" smtClean="0">
                <a:latin typeface="Gill Sans MT" panose="020B0502020104020203" pitchFamily="34" charset="0"/>
              </a:rPr>
              <a:t>environment.</a:t>
            </a:r>
          </a:p>
          <a:p>
            <a:pPr marL="285750" indent="-285750">
              <a:buFont typeface="Arial" panose="020B0604020202020204" pitchFamily="34" charset="0"/>
              <a:buChar char="•"/>
            </a:pPr>
            <a:endParaRPr lang="en-US" dirty="0">
              <a:latin typeface="Gill Sans MT" panose="020B0502020104020203" pitchFamily="34" charset="0"/>
            </a:endParaRPr>
          </a:p>
          <a:p>
            <a:endParaRPr lang="en-US" dirty="0">
              <a:latin typeface="Gill Sans MT" panose="020B0502020104020203" pitchFamily="34" charset="0"/>
            </a:endParaRPr>
          </a:p>
          <a:p>
            <a:endParaRPr lang="en-US" dirty="0"/>
          </a:p>
        </p:txBody>
      </p:sp>
      <p:pic>
        <p:nvPicPr>
          <p:cNvPr id="5" name="Picture 4"/>
          <p:cNvPicPr>
            <a:picLocks noChangeAspect="1"/>
          </p:cNvPicPr>
          <p:nvPr/>
        </p:nvPicPr>
        <p:blipFill>
          <a:blip r:embed="rId2"/>
          <a:stretch>
            <a:fillRect/>
          </a:stretch>
        </p:blipFill>
        <p:spPr>
          <a:xfrm>
            <a:off x="214184" y="329514"/>
            <a:ext cx="1911178" cy="2692571"/>
          </a:xfrm>
          <a:prstGeom prst="rect">
            <a:avLst/>
          </a:prstGeom>
        </p:spPr>
      </p:pic>
    </p:spTree>
    <p:extLst>
      <p:ext uri="{BB962C8B-B14F-4D97-AF65-F5344CB8AC3E}">
        <p14:creationId xmlns:p14="http://schemas.microsoft.com/office/powerpoint/2010/main" val="3418886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 b="4081"/>
          <a:stretch/>
        </p:blipFill>
        <p:spPr>
          <a:xfrm>
            <a:off x="700708" y="1406769"/>
            <a:ext cx="10342429" cy="4879731"/>
          </a:xfrm>
          <a:prstGeom prst="rect">
            <a:avLst/>
          </a:prstGeom>
        </p:spPr>
      </p:pic>
      <p:sp>
        <p:nvSpPr>
          <p:cNvPr id="2" name="Rectangle 1"/>
          <p:cNvSpPr/>
          <p:nvPr/>
        </p:nvSpPr>
        <p:spPr>
          <a:xfrm>
            <a:off x="700708" y="747318"/>
            <a:ext cx="5912196" cy="369332"/>
          </a:xfrm>
          <a:prstGeom prst="rect">
            <a:avLst/>
          </a:prstGeom>
        </p:spPr>
        <p:txBody>
          <a:bodyPr wrap="none">
            <a:spAutoFit/>
          </a:bodyPr>
          <a:lstStyle/>
          <a:p>
            <a:r>
              <a:rPr lang="en-US" dirty="0"/>
              <a:t>https://www.youtube.com/watch?v=IhcgYgx7aAA</a:t>
            </a:r>
          </a:p>
        </p:txBody>
      </p:sp>
    </p:spTree>
    <p:extLst>
      <p:ext uri="{BB962C8B-B14F-4D97-AF65-F5344CB8AC3E}">
        <p14:creationId xmlns:p14="http://schemas.microsoft.com/office/powerpoint/2010/main" val="2147683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1.The </a:t>
            </a:r>
            <a:r>
              <a:rPr lang="en-US" sz="3600" b="1" dirty="0"/>
              <a:t>Sensorimotor </a:t>
            </a:r>
            <a:r>
              <a:rPr lang="en-US" sz="3600" b="1" dirty="0" smtClean="0"/>
              <a:t>Stage</a:t>
            </a:r>
            <a:br>
              <a:rPr lang="en-US" sz="3600" b="1" dirty="0" smtClean="0"/>
            </a:br>
            <a:r>
              <a:rPr lang="en-US" sz="3600" dirty="0"/>
              <a:t/>
            </a:r>
            <a:br>
              <a:rPr lang="en-US" sz="3600" dirty="0"/>
            </a:br>
            <a:endParaRPr lang="en-US" sz="3600" dirty="0"/>
          </a:p>
        </p:txBody>
      </p:sp>
      <p:sp>
        <p:nvSpPr>
          <p:cNvPr id="3" name="Content Placeholder 2"/>
          <p:cNvSpPr>
            <a:spLocks noGrp="1"/>
          </p:cNvSpPr>
          <p:nvPr>
            <p:ph idx="1"/>
          </p:nvPr>
        </p:nvSpPr>
        <p:spPr>
          <a:xfrm>
            <a:off x="646110" y="1421853"/>
            <a:ext cx="7398851" cy="5223646"/>
          </a:xfrm>
        </p:spPr>
        <p:txBody>
          <a:bodyPr>
            <a:normAutofit/>
          </a:bodyPr>
          <a:lstStyle/>
          <a:p>
            <a:pPr algn="just" fontAlgn="base"/>
            <a:r>
              <a:rPr lang="en-US" sz="2000" b="1" dirty="0" smtClean="0">
                <a:latin typeface="Gill Sans MT" panose="020B0502020104020203" pitchFamily="34" charset="0"/>
              </a:rPr>
              <a:t>Ages</a:t>
            </a:r>
            <a:r>
              <a:rPr lang="en-US" sz="2000" b="1" dirty="0">
                <a:latin typeface="Gill Sans MT" panose="020B0502020104020203" pitchFamily="34" charset="0"/>
              </a:rPr>
              <a:t>: Birth to 2 Years</a:t>
            </a:r>
            <a:endParaRPr lang="en-US" sz="2000" dirty="0">
              <a:latin typeface="Gill Sans MT" panose="020B0502020104020203" pitchFamily="34" charset="0"/>
            </a:endParaRPr>
          </a:p>
          <a:p>
            <a:pPr algn="just" fontAlgn="base"/>
            <a:r>
              <a:rPr lang="en-US" sz="2400" dirty="0" smtClean="0">
                <a:latin typeface="Gill Sans MT" panose="020B0502020104020203" pitchFamily="34" charset="0"/>
              </a:rPr>
              <a:t>The </a:t>
            </a:r>
            <a:r>
              <a:rPr lang="en-US" sz="2400" dirty="0">
                <a:latin typeface="Gill Sans MT" panose="020B0502020104020203" pitchFamily="34" charset="0"/>
              </a:rPr>
              <a:t>infant knows the world through their movements and sensations</a:t>
            </a:r>
          </a:p>
          <a:p>
            <a:pPr algn="just" fontAlgn="base"/>
            <a:r>
              <a:rPr lang="en-US" sz="2400" dirty="0">
                <a:latin typeface="Gill Sans MT" panose="020B0502020104020203" pitchFamily="34" charset="0"/>
              </a:rPr>
              <a:t>Children learn about the world through basic actions such as sucking, grasping, looking, and listening</a:t>
            </a:r>
          </a:p>
          <a:p>
            <a:pPr algn="just" fontAlgn="base"/>
            <a:r>
              <a:rPr lang="en-US" sz="2400" dirty="0" smtClean="0">
                <a:latin typeface="Gill Sans MT" panose="020B0502020104020203" pitchFamily="34" charset="0"/>
              </a:rPr>
              <a:t>They </a:t>
            </a:r>
            <a:r>
              <a:rPr lang="en-US" sz="2400" dirty="0">
                <a:latin typeface="Gill Sans MT" panose="020B0502020104020203" pitchFamily="34" charset="0"/>
              </a:rPr>
              <a:t>realize that their actions can cause things to happen in the world around </a:t>
            </a:r>
            <a:r>
              <a:rPr lang="en-US" sz="2400" dirty="0" smtClean="0">
                <a:latin typeface="Gill Sans MT" panose="020B0502020104020203" pitchFamily="34" charset="0"/>
              </a:rPr>
              <a:t>them.</a:t>
            </a:r>
            <a:endParaRPr lang="en-US" sz="2400" dirty="0">
              <a:latin typeface="Gill Sans MT" panose="020B0502020104020203" pitchFamily="34" charset="0"/>
            </a:endParaRPr>
          </a:p>
          <a:p>
            <a:pPr algn="just" fontAlgn="base"/>
            <a:r>
              <a:rPr lang="en-US" sz="2400" dirty="0">
                <a:latin typeface="Gill Sans MT" panose="020B0502020104020203" pitchFamily="34" charset="0"/>
              </a:rPr>
              <a:t>With time Infants learn that things continue to exist even though they cannot be seen </a:t>
            </a:r>
            <a:r>
              <a:rPr lang="en-US" sz="2400" dirty="0">
                <a:solidFill>
                  <a:schemeClr val="accent2">
                    <a:lumMod val="75000"/>
                  </a:schemeClr>
                </a:solidFill>
                <a:latin typeface="Gill Sans MT" panose="020B0502020104020203" pitchFamily="34" charset="0"/>
              </a:rPr>
              <a:t>(</a:t>
            </a:r>
            <a:r>
              <a:rPr lang="en-US" sz="2400" u="sng" dirty="0">
                <a:solidFill>
                  <a:schemeClr val="accent2">
                    <a:lumMod val="75000"/>
                  </a:schemeClr>
                </a:solidFill>
                <a:latin typeface="Gill Sans MT" panose="020B0502020104020203" pitchFamily="34" charset="0"/>
              </a:rPr>
              <a:t>object permanence</a:t>
            </a:r>
            <a:r>
              <a:rPr lang="en-US" sz="2400" dirty="0" smtClean="0">
                <a:solidFill>
                  <a:schemeClr val="accent2">
                    <a:lumMod val="75000"/>
                  </a:schemeClr>
                </a:solidFill>
                <a:latin typeface="Gill Sans MT" panose="020B0502020104020203" pitchFamily="34" charset="0"/>
              </a:rPr>
              <a:t>).</a:t>
            </a:r>
          </a:p>
          <a:p>
            <a:pPr fontAlgn="base"/>
            <a:endParaRPr lang="en-US" dirty="0">
              <a:solidFill>
                <a:schemeClr val="accent2">
                  <a:lumMod val="75000"/>
                </a:schemeClr>
              </a:solidFill>
              <a:latin typeface="Gill Sans MT" panose="020B0502020104020203" pitchFamily="34" charset="0"/>
            </a:endParaRPr>
          </a:p>
          <a:p>
            <a:pPr fontAlgn="base"/>
            <a:endParaRPr lang="en-US" sz="1800" dirty="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8229598" y="993631"/>
            <a:ext cx="3631669" cy="24233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229599" y="3416945"/>
            <a:ext cx="3631669" cy="2127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9918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04547" y="580292"/>
            <a:ext cx="9715500" cy="5455383"/>
          </a:xfrm>
        </p:spPr>
      </p:pic>
    </p:spTree>
    <p:extLst>
      <p:ext uri="{BB962C8B-B14F-4D97-AF65-F5344CB8AC3E}">
        <p14:creationId xmlns:p14="http://schemas.microsoft.com/office/powerpoint/2010/main" val="1476022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2</a:t>
            </a:r>
            <a:r>
              <a:rPr lang="en-US" sz="3600" b="1" dirty="0" smtClean="0"/>
              <a:t>.The </a:t>
            </a:r>
            <a:r>
              <a:rPr lang="en-US" sz="3600" b="1" dirty="0"/>
              <a:t>Preoperational Stage</a:t>
            </a:r>
            <a:br>
              <a:rPr lang="en-US" sz="3600" b="1" dirty="0"/>
            </a:br>
            <a:endParaRPr lang="en-US" sz="3600" b="1" dirty="0"/>
          </a:p>
        </p:txBody>
      </p:sp>
      <p:sp>
        <p:nvSpPr>
          <p:cNvPr id="3" name="Content Placeholder 2"/>
          <p:cNvSpPr>
            <a:spLocks noGrp="1"/>
          </p:cNvSpPr>
          <p:nvPr>
            <p:ph idx="1"/>
          </p:nvPr>
        </p:nvSpPr>
        <p:spPr>
          <a:xfrm>
            <a:off x="646111" y="1576399"/>
            <a:ext cx="7170668" cy="4631218"/>
          </a:xfrm>
        </p:spPr>
        <p:txBody>
          <a:bodyPr>
            <a:normAutofit/>
          </a:bodyPr>
          <a:lstStyle/>
          <a:p>
            <a:pPr marL="0" indent="0" algn="just" fontAlgn="base">
              <a:buNone/>
            </a:pPr>
            <a:r>
              <a:rPr lang="en-US" sz="1800" b="1" dirty="0" smtClean="0">
                <a:latin typeface="Gill Sans MT" panose="020B0502020104020203" pitchFamily="34" charset="0"/>
              </a:rPr>
              <a:t>Ages</a:t>
            </a:r>
            <a:r>
              <a:rPr lang="en-US" sz="1800" b="1" dirty="0">
                <a:latin typeface="Gill Sans MT" panose="020B0502020104020203" pitchFamily="34" charset="0"/>
              </a:rPr>
              <a:t>: 2 to 7 Years</a:t>
            </a:r>
            <a:endParaRPr lang="en-US" sz="1800" dirty="0">
              <a:latin typeface="Gill Sans MT" panose="020B0502020104020203" pitchFamily="34" charset="0"/>
            </a:endParaRPr>
          </a:p>
          <a:p>
            <a:pPr algn="just" fontAlgn="base"/>
            <a:r>
              <a:rPr lang="en-US" sz="2400" dirty="0" smtClean="0">
                <a:latin typeface="Gill Sans MT" panose="020B0502020104020203" pitchFamily="34" charset="0"/>
              </a:rPr>
              <a:t>Children </a:t>
            </a:r>
            <a:r>
              <a:rPr lang="en-US" sz="2400" dirty="0">
                <a:latin typeface="Gill Sans MT" panose="020B0502020104020203" pitchFamily="34" charset="0"/>
              </a:rPr>
              <a:t>begin to think symbolically and learn to use words and pictures to represent objects.</a:t>
            </a:r>
          </a:p>
          <a:p>
            <a:pPr algn="just" fontAlgn="base"/>
            <a:r>
              <a:rPr lang="en-US" sz="2400" dirty="0">
                <a:latin typeface="Gill Sans MT" panose="020B0502020104020203" pitchFamily="34" charset="0"/>
              </a:rPr>
              <a:t>Children at this stage tend to be </a:t>
            </a:r>
            <a:r>
              <a:rPr lang="en-US" sz="2400" b="1" dirty="0">
                <a:solidFill>
                  <a:schemeClr val="accent2">
                    <a:lumMod val="75000"/>
                  </a:schemeClr>
                </a:solidFill>
                <a:latin typeface="Gill Sans MT" panose="020B0502020104020203" pitchFamily="34" charset="0"/>
              </a:rPr>
              <a:t>egocentric</a:t>
            </a:r>
            <a:r>
              <a:rPr lang="en-US" sz="2400" b="1" dirty="0">
                <a:solidFill>
                  <a:srgbClr val="FFFF00"/>
                </a:solidFill>
                <a:latin typeface="Gill Sans MT" panose="020B0502020104020203" pitchFamily="34" charset="0"/>
              </a:rPr>
              <a:t> </a:t>
            </a:r>
            <a:r>
              <a:rPr lang="en-US" sz="2400" dirty="0">
                <a:latin typeface="Gill Sans MT" panose="020B0502020104020203" pitchFamily="34" charset="0"/>
              </a:rPr>
              <a:t>and struggle to see things from the perspective of others.</a:t>
            </a:r>
          </a:p>
          <a:p>
            <a:pPr algn="just" fontAlgn="base"/>
            <a:r>
              <a:rPr lang="en-US" sz="2400" dirty="0">
                <a:latin typeface="Gill Sans MT" panose="020B0502020104020203" pitchFamily="34" charset="0"/>
              </a:rPr>
              <a:t>While they are getting better with language and thinking, they still tend to think about things in very concrete terms.</a:t>
            </a:r>
          </a:p>
          <a:p>
            <a:endParaRPr lang="en-US" dirty="0"/>
          </a:p>
        </p:txBody>
      </p:sp>
      <p:pic>
        <p:nvPicPr>
          <p:cNvPr id="4" name="Picture 3"/>
          <p:cNvPicPr>
            <a:picLocks noChangeAspect="1"/>
          </p:cNvPicPr>
          <p:nvPr/>
        </p:nvPicPr>
        <p:blipFill>
          <a:blip r:embed="rId2"/>
          <a:stretch>
            <a:fillRect/>
          </a:stretch>
        </p:blipFill>
        <p:spPr>
          <a:xfrm>
            <a:off x="7816779" y="1011219"/>
            <a:ext cx="2806841" cy="2560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53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AGE 2 PREOPERATIONAL">
            <a:hlinkClick r:id="" action="ppaction://media"/>
          </p:cNvPr>
          <p:cNvPicPr>
            <a:picLocks noGrp="1" noChangeAspect="1"/>
          </p:cNvPicPr>
          <p:nvPr>
            <p:ph idx="1"/>
            <a:videoFile r:link="rId1"/>
            <p:extLst>
              <p:ext uri="{DAA4B4D4-6D71-4841-9C94-3DE7FCFB9230}">
                <p14:media xmlns:p14="http://schemas.microsoft.com/office/powerpoint/2010/main" r:embed="rId2">
                  <p14:trim end="161272.3333"/>
                </p14:media>
              </p:ext>
            </p:extLst>
          </p:nvPr>
        </p:nvPicPr>
        <p:blipFill>
          <a:blip r:embed="rId4"/>
          <a:stretch>
            <a:fillRect/>
          </a:stretch>
        </p:blipFill>
        <p:spPr>
          <a:xfrm>
            <a:off x="1802423" y="993532"/>
            <a:ext cx="8607669" cy="5042144"/>
          </a:xfrm>
        </p:spPr>
      </p:pic>
    </p:spTree>
    <p:extLst>
      <p:ext uri="{BB962C8B-B14F-4D97-AF65-F5344CB8AC3E}">
        <p14:creationId xmlns:p14="http://schemas.microsoft.com/office/powerpoint/2010/main" val="31303030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977" y="273832"/>
            <a:ext cx="10058400" cy="1371600"/>
          </a:xfrm>
        </p:spPr>
        <p:txBody>
          <a:bodyPr>
            <a:normAutofit/>
          </a:bodyPr>
          <a:lstStyle/>
          <a:p>
            <a:r>
              <a:rPr lang="en-US" sz="3600" b="1" dirty="0">
                <a:latin typeface="Gill Sans MT" panose="020B0502020104020203" pitchFamily="34" charset="0"/>
              </a:rPr>
              <a:t>3</a:t>
            </a:r>
            <a:r>
              <a:rPr lang="en-US" sz="3600" b="1" dirty="0" smtClean="0">
                <a:latin typeface="Gill Sans MT" panose="020B0502020104020203" pitchFamily="34" charset="0"/>
              </a:rPr>
              <a:t>.The </a:t>
            </a:r>
            <a:r>
              <a:rPr lang="en-US" sz="3600" b="1" dirty="0">
                <a:latin typeface="Gill Sans MT" panose="020B0502020104020203" pitchFamily="34" charset="0"/>
              </a:rPr>
              <a:t>Concrete Operational </a:t>
            </a:r>
            <a:r>
              <a:rPr lang="en-US" sz="3600" b="1" dirty="0" smtClean="0">
                <a:latin typeface="Gill Sans MT" panose="020B0502020104020203" pitchFamily="34" charset="0"/>
              </a:rPr>
              <a:t>Stage</a:t>
            </a:r>
            <a:endParaRPr lang="en-US" sz="3600" b="1" dirty="0">
              <a:latin typeface="Gill Sans MT" panose="020B0502020104020203" pitchFamily="34" charset="0"/>
            </a:endParaRPr>
          </a:p>
        </p:txBody>
      </p:sp>
      <p:sp>
        <p:nvSpPr>
          <p:cNvPr id="3" name="Content Placeholder 2"/>
          <p:cNvSpPr>
            <a:spLocks noGrp="1"/>
          </p:cNvSpPr>
          <p:nvPr>
            <p:ph idx="1"/>
          </p:nvPr>
        </p:nvSpPr>
        <p:spPr>
          <a:xfrm>
            <a:off x="635977" y="1328394"/>
            <a:ext cx="6863862" cy="4966068"/>
          </a:xfrm>
        </p:spPr>
        <p:txBody>
          <a:bodyPr>
            <a:normAutofit/>
          </a:bodyPr>
          <a:lstStyle/>
          <a:p>
            <a:pPr marL="0" indent="0" algn="just" fontAlgn="base">
              <a:buNone/>
            </a:pPr>
            <a:endParaRPr lang="en-US" sz="1600" b="1" dirty="0" smtClean="0">
              <a:latin typeface="Gill Sans MT" panose="020B0502020104020203" pitchFamily="34" charset="0"/>
            </a:endParaRPr>
          </a:p>
          <a:p>
            <a:pPr marL="0" indent="0" algn="just" fontAlgn="base">
              <a:buNone/>
            </a:pPr>
            <a:r>
              <a:rPr lang="en-US" sz="1700" b="1" dirty="0" smtClean="0">
                <a:latin typeface="Gill Sans MT" panose="020B0502020104020203" pitchFamily="34" charset="0"/>
              </a:rPr>
              <a:t>Ages</a:t>
            </a:r>
            <a:r>
              <a:rPr lang="en-US" sz="1700" b="1" dirty="0">
                <a:latin typeface="Gill Sans MT" panose="020B0502020104020203" pitchFamily="34" charset="0"/>
              </a:rPr>
              <a:t>: 7 to 11 </a:t>
            </a:r>
            <a:r>
              <a:rPr lang="en-US" sz="1700" b="1" dirty="0" smtClean="0">
                <a:latin typeface="Gill Sans MT" panose="020B0502020104020203" pitchFamily="34" charset="0"/>
              </a:rPr>
              <a:t>Years:</a:t>
            </a:r>
            <a:endParaRPr lang="en-US" sz="1700" dirty="0">
              <a:latin typeface="Gill Sans MT" panose="020B0502020104020203" pitchFamily="34" charset="0"/>
            </a:endParaRPr>
          </a:p>
          <a:p>
            <a:pPr algn="just" fontAlgn="base"/>
            <a:r>
              <a:rPr lang="en-US" sz="2400" dirty="0" smtClean="0">
                <a:latin typeface="Gill Sans MT" panose="020B0502020104020203" pitchFamily="34" charset="0"/>
              </a:rPr>
              <a:t>During </a:t>
            </a:r>
            <a:r>
              <a:rPr lang="en-US" sz="2400" dirty="0">
                <a:latin typeface="Gill Sans MT" panose="020B0502020104020203" pitchFamily="34" charset="0"/>
              </a:rPr>
              <a:t>this stage, children begin to thinking logically about concrete events</a:t>
            </a:r>
          </a:p>
          <a:p>
            <a:pPr algn="just" fontAlgn="base"/>
            <a:r>
              <a:rPr lang="en-US" sz="2400" dirty="0">
                <a:latin typeface="Gill Sans MT" panose="020B0502020104020203" pitchFamily="34" charset="0"/>
              </a:rPr>
              <a:t>They begin to understand the concept of </a:t>
            </a:r>
            <a:r>
              <a:rPr lang="en-US" sz="2400" b="1" dirty="0" smtClean="0">
                <a:latin typeface="Gill Sans MT" panose="020B0502020104020203" pitchFamily="34" charset="0"/>
              </a:rPr>
              <a:t>Conservation </a:t>
            </a:r>
            <a:r>
              <a:rPr lang="en-US" sz="2400" i="1" dirty="0" smtClean="0">
                <a:solidFill>
                  <a:schemeClr val="accent2">
                    <a:lumMod val="75000"/>
                  </a:schemeClr>
                </a:solidFill>
                <a:latin typeface="Gill Sans MT" panose="020B0502020104020203" pitchFamily="34" charset="0"/>
              </a:rPr>
              <a:t>which</a:t>
            </a:r>
            <a:r>
              <a:rPr lang="en-US" sz="2400" i="1" dirty="0">
                <a:solidFill>
                  <a:schemeClr val="accent2">
                    <a:lumMod val="75000"/>
                  </a:schemeClr>
                </a:solidFill>
                <a:latin typeface="Gill Sans MT" panose="020B0502020104020203" pitchFamily="34" charset="0"/>
              </a:rPr>
              <a:t> is the understanding that something stays the same in quantity even though its appearance </a:t>
            </a:r>
            <a:r>
              <a:rPr lang="en-US" sz="2400" i="1" dirty="0" smtClean="0">
                <a:solidFill>
                  <a:schemeClr val="accent2">
                    <a:lumMod val="75000"/>
                  </a:schemeClr>
                </a:solidFill>
                <a:latin typeface="Gill Sans MT" panose="020B0502020104020203" pitchFamily="34" charset="0"/>
              </a:rPr>
              <a:t>changes</a:t>
            </a:r>
          </a:p>
          <a:p>
            <a:pPr algn="just" fontAlgn="base"/>
            <a:r>
              <a:rPr lang="en-US" sz="2400" dirty="0" smtClean="0">
                <a:latin typeface="Gill Sans MT" panose="020B0502020104020203" pitchFamily="34" charset="0"/>
              </a:rPr>
              <a:t>for example: </a:t>
            </a:r>
            <a:r>
              <a:rPr lang="en-US" sz="2400" dirty="0">
                <a:latin typeface="Gill Sans MT" panose="020B0502020104020203" pitchFamily="34" charset="0"/>
              </a:rPr>
              <a:t>that the amount of liquid in a short, wide cup is equal to that in a tall, skinny </a:t>
            </a:r>
            <a:r>
              <a:rPr lang="en-US" sz="2400" dirty="0" smtClean="0">
                <a:latin typeface="Gill Sans MT" panose="020B0502020104020203" pitchFamily="34" charset="0"/>
              </a:rPr>
              <a:t>glass,.</a:t>
            </a:r>
          </a:p>
          <a:p>
            <a:pPr algn="just" fontAlgn="base"/>
            <a:r>
              <a:rPr lang="en-US" sz="2400" dirty="0" smtClean="0">
                <a:latin typeface="Gill Sans MT" panose="020B0502020104020203" pitchFamily="34" charset="0"/>
              </a:rPr>
              <a:t>Their </a:t>
            </a:r>
            <a:r>
              <a:rPr lang="en-US" sz="2400" dirty="0">
                <a:latin typeface="Gill Sans MT" panose="020B0502020104020203" pitchFamily="34" charset="0"/>
              </a:rPr>
              <a:t>thinking becomes more logical and organized, but still very concrete</a:t>
            </a:r>
          </a:p>
          <a:p>
            <a:endParaRPr lang="en-US" sz="1600" dirty="0"/>
          </a:p>
        </p:txBody>
      </p:sp>
      <p:pic>
        <p:nvPicPr>
          <p:cNvPr id="4" name="Picture 3"/>
          <p:cNvPicPr>
            <a:picLocks noChangeAspect="1"/>
          </p:cNvPicPr>
          <p:nvPr/>
        </p:nvPicPr>
        <p:blipFill>
          <a:blip r:embed="rId2"/>
          <a:stretch>
            <a:fillRect/>
          </a:stretch>
        </p:blipFill>
        <p:spPr>
          <a:xfrm>
            <a:off x="8074616" y="1786625"/>
            <a:ext cx="3737129" cy="189208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074616" y="3961091"/>
            <a:ext cx="3889856" cy="19064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470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TAGE 3 CONSERVATION">
            <a:hlinkClick r:id="" action="ppaction://media"/>
          </p:cNvPr>
          <p:cNvPicPr>
            <a:picLocks noGrp="1" noChangeAspect="1"/>
          </p:cNvPicPr>
          <p:nvPr>
            <p:ph idx="1"/>
            <a:videoFile r:link="rId1"/>
            <p:extLst>
              <p:ext uri="{DAA4B4D4-6D71-4841-9C94-3DE7FCFB9230}">
                <p14:media xmlns:p14="http://schemas.microsoft.com/office/powerpoint/2010/main" r:embed="rId2">
                  <p14:trim st="258987" end="160963"/>
                </p14:media>
              </p:ext>
            </p:extLst>
          </p:nvPr>
        </p:nvPicPr>
        <p:blipFill>
          <a:blip r:embed="rId4"/>
          <a:stretch>
            <a:fillRect/>
          </a:stretch>
        </p:blipFill>
        <p:spPr>
          <a:xfrm>
            <a:off x="1995854" y="764932"/>
            <a:ext cx="8387861" cy="5270744"/>
          </a:xfrm>
        </p:spPr>
      </p:pic>
    </p:spTree>
    <p:extLst>
      <p:ext uri="{BB962C8B-B14F-4D97-AF65-F5344CB8AC3E}">
        <p14:creationId xmlns:p14="http://schemas.microsoft.com/office/powerpoint/2010/main" val="2424290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4. Formal Operational stage</a:t>
            </a:r>
            <a:endParaRPr lang="en-US" sz="4400" b="1" dirty="0"/>
          </a:p>
        </p:txBody>
      </p:sp>
      <p:sp>
        <p:nvSpPr>
          <p:cNvPr id="3" name="Content Placeholder 2"/>
          <p:cNvSpPr>
            <a:spLocks noGrp="1"/>
          </p:cNvSpPr>
          <p:nvPr>
            <p:ph idx="1"/>
          </p:nvPr>
        </p:nvSpPr>
        <p:spPr/>
        <p:txBody>
          <a:bodyPr/>
          <a:lstStyle/>
          <a:p>
            <a:endParaRPr lang="en-US" dirty="0" smtClean="0">
              <a:latin typeface="Gill Sans MT" panose="020B0502020104020203" pitchFamily="34" charset="0"/>
            </a:endParaRPr>
          </a:p>
          <a:p>
            <a:pPr marL="0" indent="0" algn="just">
              <a:buNone/>
            </a:pPr>
            <a:r>
              <a:rPr lang="en-US" b="1" dirty="0" smtClean="0">
                <a:latin typeface="Gill Sans MT" panose="020B0502020104020203" pitchFamily="34" charset="0"/>
              </a:rPr>
              <a:t>11years onward:</a:t>
            </a:r>
          </a:p>
          <a:p>
            <a:pPr algn="just"/>
            <a:r>
              <a:rPr lang="en-US" dirty="0" smtClean="0">
                <a:latin typeface="Gill Sans MT" panose="020B0502020104020203" pitchFamily="34" charset="0"/>
              </a:rPr>
              <a:t>This </a:t>
            </a:r>
            <a:r>
              <a:rPr lang="en-US" dirty="0">
                <a:latin typeface="Gill Sans MT" panose="020B0502020104020203" pitchFamily="34" charset="0"/>
              </a:rPr>
              <a:t>is the highest level of thinking stage and child is capable of going beyond </a:t>
            </a:r>
          </a:p>
          <a:p>
            <a:pPr algn="just"/>
            <a:r>
              <a:rPr lang="en-US" dirty="0">
                <a:latin typeface="Gill Sans MT" panose="020B0502020104020203" pitchFamily="34" charset="0"/>
              </a:rPr>
              <a:t>the concrete evidence. The learner at this stage is able to concentrate their thoughts on things that have no </a:t>
            </a:r>
            <a:r>
              <a:rPr lang="en-US" dirty="0" smtClean="0">
                <a:latin typeface="Gill Sans MT" panose="020B0502020104020203" pitchFamily="34" charset="0"/>
              </a:rPr>
              <a:t>existence</a:t>
            </a:r>
          </a:p>
          <a:p>
            <a:pPr algn="just"/>
            <a:r>
              <a:rPr lang="en-US" dirty="0" smtClean="0">
                <a:latin typeface="Gill Sans MT" panose="020B0502020104020203" pitchFamily="34" charset="0"/>
              </a:rPr>
              <a:t>Create hypothesis and test them</a:t>
            </a:r>
            <a:endParaRPr lang="en-US" dirty="0">
              <a:latin typeface="Gill Sans MT" panose="020B0502020104020203" pitchFamily="34" charset="0"/>
            </a:endParaRPr>
          </a:p>
          <a:p>
            <a:endParaRPr lang="en-US" dirty="0">
              <a:latin typeface="Gill Sans MT" panose="020B0502020104020203" pitchFamily="34" charset="0"/>
            </a:endParaRPr>
          </a:p>
        </p:txBody>
      </p:sp>
    </p:spTree>
    <p:extLst>
      <p:ext uri="{BB962C8B-B14F-4D97-AF65-F5344CB8AC3E}">
        <p14:creationId xmlns:p14="http://schemas.microsoft.com/office/powerpoint/2010/main" val="243298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500" y="504262"/>
            <a:ext cx="9404723" cy="1400530"/>
          </a:xfrm>
        </p:spPr>
        <p:txBody>
          <a:bodyPr/>
          <a:lstStyle/>
          <a:p>
            <a:pPr algn="ctr"/>
            <a:r>
              <a:rPr lang="en-US" b="1" dirty="0"/>
              <a:t>COURSE OBJECTIVES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solidFill>
                  <a:schemeClr val="tx1">
                    <a:lumMod val="95000"/>
                    <a:lumOff val="5000"/>
                  </a:schemeClr>
                </a:solidFill>
              </a:rPr>
              <a:t>Students will get a deeper understanding about internal mental processes.</a:t>
            </a:r>
          </a:p>
          <a:p>
            <a:pPr>
              <a:buFont typeface="Wingdings" panose="05000000000000000000" pitchFamily="2" charset="2"/>
              <a:buChar char="§"/>
            </a:pPr>
            <a:endParaRPr lang="en-US" dirty="0" smtClean="0">
              <a:solidFill>
                <a:schemeClr val="tx1">
                  <a:lumMod val="95000"/>
                  <a:lumOff val="5000"/>
                </a:schemeClr>
              </a:solidFill>
            </a:endParaRPr>
          </a:p>
          <a:p>
            <a:pPr>
              <a:buFont typeface="Wingdings" panose="05000000000000000000" pitchFamily="2" charset="2"/>
              <a:buChar char="§"/>
            </a:pPr>
            <a:r>
              <a:rPr lang="en-US" dirty="0" smtClean="0">
                <a:solidFill>
                  <a:schemeClr val="tx1">
                    <a:lumMod val="95000"/>
                    <a:lumOff val="5000"/>
                  </a:schemeClr>
                </a:solidFill>
              </a:rPr>
              <a:t>Students would be able to </a:t>
            </a:r>
            <a:r>
              <a:rPr lang="en-US" smtClean="0">
                <a:solidFill>
                  <a:schemeClr val="tx1">
                    <a:lumMod val="95000"/>
                    <a:lumOff val="5000"/>
                  </a:schemeClr>
                </a:solidFill>
              </a:rPr>
              <a:t>learn ways </a:t>
            </a:r>
            <a:r>
              <a:rPr lang="en-US" dirty="0" smtClean="0">
                <a:solidFill>
                  <a:schemeClr val="tx1">
                    <a:lumMod val="95000"/>
                    <a:lumOff val="5000"/>
                  </a:schemeClr>
                </a:solidFill>
              </a:rPr>
              <a:t>to improve memory.</a:t>
            </a:r>
          </a:p>
        </p:txBody>
      </p:sp>
    </p:spTree>
    <p:extLst>
      <p:ext uri="{BB962C8B-B14F-4D97-AF65-F5344CB8AC3E}">
        <p14:creationId xmlns:p14="http://schemas.microsoft.com/office/powerpoint/2010/main" val="1369940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AGE 4 ABSTRACT THINKING">
            <a:hlinkClick r:id="" action="ppaction://media"/>
          </p:cNvPr>
          <p:cNvPicPr>
            <a:picLocks noGrp="1" noChangeAspect="1"/>
          </p:cNvPicPr>
          <p:nvPr>
            <p:ph idx="1"/>
            <a:videoFile r:link="rId1"/>
            <p:extLst>
              <p:ext uri="{DAA4B4D4-6D71-4841-9C94-3DE7FCFB9230}">
                <p14:media xmlns:p14="http://schemas.microsoft.com/office/powerpoint/2010/main" r:embed="rId2">
                  <p14:trim st="193584" end="7019.6666"/>
                </p14:media>
              </p:ext>
            </p:extLst>
          </p:nvPr>
        </p:nvPicPr>
        <p:blipFill>
          <a:blip r:embed="rId4"/>
          <a:stretch>
            <a:fillRect/>
          </a:stretch>
        </p:blipFill>
        <p:spPr>
          <a:xfrm>
            <a:off x="1477108" y="1125416"/>
            <a:ext cx="9539654" cy="4910260"/>
          </a:xfrm>
        </p:spPr>
      </p:pic>
    </p:spTree>
    <p:extLst>
      <p:ext uri="{BB962C8B-B14F-4D97-AF65-F5344CB8AC3E}">
        <p14:creationId xmlns:p14="http://schemas.microsoft.com/office/powerpoint/2010/main" val="823840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0685" y="708222"/>
            <a:ext cx="7456215" cy="5687566"/>
          </a:xfrm>
        </p:spPr>
      </p:pic>
    </p:spTree>
    <p:extLst>
      <p:ext uri="{BB962C8B-B14F-4D97-AF65-F5344CB8AC3E}">
        <p14:creationId xmlns:p14="http://schemas.microsoft.com/office/powerpoint/2010/main" val="2595963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47140" cy="1400530"/>
          </a:xfrm>
        </p:spPr>
        <p:txBody>
          <a:bodyPr>
            <a:normAutofit fontScale="90000"/>
          </a:bodyPr>
          <a:lstStyle/>
          <a:p>
            <a:pPr algn="ctr"/>
            <a:r>
              <a:rPr lang="en-US" sz="4400" b="1" dirty="0" smtClean="0">
                <a:solidFill>
                  <a:schemeClr val="accent2">
                    <a:lumMod val="75000"/>
                  </a:schemeClr>
                </a:solidFill>
                <a:latin typeface="Gill Sans MT" panose="020B0502020104020203" pitchFamily="34" charset="0"/>
              </a:rPr>
              <a:t>Lev Vygotsky's </a:t>
            </a:r>
            <a:r>
              <a:rPr lang="en-US" sz="4400" b="1" dirty="0">
                <a:solidFill>
                  <a:schemeClr val="accent2">
                    <a:lumMod val="75000"/>
                  </a:schemeClr>
                </a:solidFill>
                <a:latin typeface="Gill Sans MT" panose="020B0502020104020203" pitchFamily="34" charset="0"/>
              </a:rPr>
              <a:t>S</a:t>
            </a:r>
            <a:r>
              <a:rPr lang="en-US" sz="4400" b="1" dirty="0" smtClean="0">
                <a:solidFill>
                  <a:schemeClr val="accent2">
                    <a:lumMod val="75000"/>
                  </a:schemeClr>
                </a:solidFill>
                <a:latin typeface="Gill Sans MT" panose="020B0502020104020203" pitchFamily="34" charset="0"/>
              </a:rPr>
              <a:t>ocial </a:t>
            </a:r>
            <a:r>
              <a:rPr lang="en-US" sz="4400" b="1" dirty="0">
                <a:solidFill>
                  <a:schemeClr val="accent2">
                    <a:lumMod val="75000"/>
                  </a:schemeClr>
                </a:solidFill>
                <a:latin typeface="Gill Sans MT" panose="020B0502020104020203" pitchFamily="34" charset="0"/>
              </a:rPr>
              <a:t>C</a:t>
            </a:r>
            <a:r>
              <a:rPr lang="en-US" sz="4400" b="1" dirty="0" smtClean="0">
                <a:solidFill>
                  <a:schemeClr val="accent2">
                    <a:lumMod val="75000"/>
                  </a:schemeClr>
                </a:solidFill>
                <a:latin typeface="Gill Sans MT" panose="020B0502020104020203" pitchFamily="34" charset="0"/>
              </a:rPr>
              <a:t>ultural </a:t>
            </a:r>
            <a:r>
              <a:rPr lang="en-US" sz="4400" b="1" dirty="0">
                <a:solidFill>
                  <a:schemeClr val="accent2">
                    <a:lumMod val="75000"/>
                  </a:schemeClr>
                </a:solidFill>
                <a:latin typeface="Gill Sans MT" panose="020B0502020104020203" pitchFamily="34" charset="0"/>
              </a:rPr>
              <a:t>C</a:t>
            </a:r>
            <a:r>
              <a:rPr lang="en-US" sz="4400" b="1" dirty="0" smtClean="0">
                <a:solidFill>
                  <a:schemeClr val="accent2">
                    <a:lumMod val="75000"/>
                  </a:schemeClr>
                </a:solidFill>
                <a:latin typeface="Gill Sans MT" panose="020B0502020104020203" pitchFamily="34" charset="0"/>
              </a:rPr>
              <a:t>ognitive </a:t>
            </a:r>
            <a:r>
              <a:rPr lang="en-US" sz="4400" b="1" dirty="0">
                <a:solidFill>
                  <a:schemeClr val="accent2">
                    <a:lumMod val="75000"/>
                  </a:schemeClr>
                </a:solidFill>
                <a:latin typeface="Gill Sans MT" panose="020B0502020104020203" pitchFamily="34" charset="0"/>
              </a:rPr>
              <a:t>T</a:t>
            </a:r>
            <a:r>
              <a:rPr lang="en-US" sz="4400" b="1" dirty="0" smtClean="0">
                <a:solidFill>
                  <a:schemeClr val="accent2">
                    <a:lumMod val="75000"/>
                  </a:schemeClr>
                </a:solidFill>
                <a:latin typeface="Gill Sans MT" panose="020B0502020104020203" pitchFamily="34" charset="0"/>
              </a:rPr>
              <a:t>heory</a:t>
            </a:r>
            <a:r>
              <a:rPr lang="en-US" sz="4400" b="1" dirty="0">
                <a:solidFill>
                  <a:schemeClr val="accent2">
                    <a:lumMod val="75000"/>
                  </a:schemeClr>
                </a:solidFill>
                <a:latin typeface="Gill Sans MT" panose="020B0502020104020203" pitchFamily="34" charset="0"/>
              </a:rPr>
              <a:t/>
            </a:r>
            <a:br>
              <a:rPr lang="en-US" sz="4400" b="1" dirty="0">
                <a:solidFill>
                  <a:schemeClr val="accent2">
                    <a:lumMod val="75000"/>
                  </a:schemeClr>
                </a:solidFill>
                <a:latin typeface="Gill Sans MT" panose="020B0502020104020203" pitchFamily="34" charset="0"/>
              </a:rPr>
            </a:br>
            <a:endParaRPr lang="en-US" b="1" dirty="0">
              <a:solidFill>
                <a:schemeClr val="accent2">
                  <a:lumMod val="75000"/>
                </a:schemeClr>
              </a:solidFill>
            </a:endParaRPr>
          </a:p>
        </p:txBody>
      </p:sp>
      <p:sp>
        <p:nvSpPr>
          <p:cNvPr id="3" name="Content Placeholder 2"/>
          <p:cNvSpPr>
            <a:spLocks noGrp="1"/>
          </p:cNvSpPr>
          <p:nvPr>
            <p:ph idx="1"/>
          </p:nvPr>
        </p:nvSpPr>
        <p:spPr>
          <a:xfrm>
            <a:off x="155356" y="1853248"/>
            <a:ext cx="9921003" cy="4195481"/>
          </a:xfrm>
        </p:spPr>
        <p:txBody>
          <a:bodyPr>
            <a:normAutofit/>
          </a:bodyPr>
          <a:lstStyle/>
          <a:p>
            <a:pPr algn="just"/>
            <a:r>
              <a:rPr lang="en-US" dirty="0">
                <a:latin typeface="Gill Sans MT" panose="020B0502020104020203" pitchFamily="34" charset="0"/>
              </a:rPr>
              <a:t>Vygotsky's theory revolves around the </a:t>
            </a:r>
            <a:r>
              <a:rPr lang="en-US" b="1" dirty="0">
                <a:latin typeface="Gill Sans MT" panose="020B0502020104020203" pitchFamily="34" charset="0"/>
              </a:rPr>
              <a:t>idea that </a:t>
            </a:r>
            <a:r>
              <a:rPr lang="en-US" b="1" i="1" dirty="0">
                <a:latin typeface="Gill Sans MT" panose="020B0502020104020203" pitchFamily="34" charset="0"/>
              </a:rPr>
              <a:t>social interaction</a:t>
            </a:r>
            <a:r>
              <a:rPr lang="en-US" b="1" dirty="0">
                <a:latin typeface="Gill Sans MT" panose="020B0502020104020203" pitchFamily="34" charset="0"/>
              </a:rPr>
              <a:t> is central to learning</a:t>
            </a:r>
            <a:r>
              <a:rPr lang="en-US" dirty="0">
                <a:latin typeface="Gill Sans MT" panose="020B0502020104020203" pitchFamily="34" charset="0"/>
              </a:rPr>
              <a:t>. </a:t>
            </a:r>
            <a:endParaRPr lang="en-US" dirty="0" smtClean="0">
              <a:latin typeface="Gill Sans MT" panose="020B0502020104020203" pitchFamily="34" charset="0"/>
            </a:endParaRPr>
          </a:p>
          <a:p>
            <a:pPr algn="just"/>
            <a:r>
              <a:rPr lang="en-US" dirty="0">
                <a:latin typeface="Gill Sans MT" panose="020B0502020104020203" pitchFamily="34" charset="0"/>
              </a:rPr>
              <a:t>Vygotsky's sociocultural theory asserts that </a:t>
            </a:r>
            <a:r>
              <a:rPr lang="en-US" b="1" dirty="0">
                <a:latin typeface="Gill Sans MT" panose="020B0502020104020203" pitchFamily="34" charset="0"/>
              </a:rPr>
              <a:t>learning is an essentially social process in</a:t>
            </a:r>
            <a:r>
              <a:rPr lang="en-US" dirty="0">
                <a:latin typeface="Gill Sans MT" panose="020B0502020104020203" pitchFamily="34" charset="0"/>
              </a:rPr>
              <a:t> which the support of parents, caregivers, peers and the wider society and culture plays a crucial role in the development of higher psychological functions</a:t>
            </a:r>
            <a:r>
              <a:rPr lang="en-US" dirty="0" smtClean="0">
                <a:latin typeface="Gill Sans MT" panose="020B0502020104020203" pitchFamily="34" charset="0"/>
              </a:rPr>
              <a:t>.</a:t>
            </a:r>
          </a:p>
          <a:p>
            <a:pPr algn="just"/>
            <a:r>
              <a:rPr lang="en-US" dirty="0">
                <a:latin typeface="Gill Sans MT" panose="020B0502020104020203" pitchFamily="34" charset="0"/>
              </a:rPr>
              <a:t>Vygotsky’s concept of Zone of Proximal Development underscores Vygotsky’s conviction that social influences, particularly getting instructions from someone are of immense importance on the cognitive development in early childhood.</a:t>
            </a:r>
          </a:p>
          <a:p>
            <a:endParaRPr lang="en-US" dirty="0"/>
          </a:p>
          <a:p>
            <a:pPr algn="just"/>
            <a:endParaRPr lang="en-US"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646110" y="4208742"/>
            <a:ext cx="7996727" cy="2034725"/>
          </a:xfrm>
          <a:prstGeom prst="rect">
            <a:avLst/>
          </a:prstGeom>
          <a:ln>
            <a:noFill/>
          </a:ln>
          <a:effectLst>
            <a:outerShdw blurRad="292100" dist="139700" dir="2700000" algn="tl" rotWithShape="0">
              <a:srgbClr val="333333">
                <a:alpha val="65000"/>
              </a:srgbClr>
            </a:outerShdw>
          </a:effectLst>
        </p:spPr>
      </p:pic>
      <p:sp>
        <p:nvSpPr>
          <p:cNvPr id="5" name="AutoShape 2" descr="Image result for VYGOTSK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10675284" y="267158"/>
            <a:ext cx="1276350" cy="1771650"/>
          </a:xfrm>
          <a:prstGeom prst="rect">
            <a:avLst/>
          </a:prstGeom>
        </p:spPr>
      </p:pic>
      <p:sp>
        <p:nvSpPr>
          <p:cNvPr id="8" name="Rectangle 7"/>
          <p:cNvSpPr/>
          <p:nvPr/>
        </p:nvSpPr>
        <p:spPr>
          <a:xfrm>
            <a:off x="10168715" y="2916081"/>
            <a:ext cx="1875275" cy="2585323"/>
          </a:xfrm>
          <a:prstGeom prst="rect">
            <a:avLst/>
          </a:prstGeom>
        </p:spPr>
        <p:txBody>
          <a:bodyPr wrap="square">
            <a:spAutoFit/>
          </a:bodyPr>
          <a:lstStyle/>
          <a:p>
            <a:r>
              <a:rPr lang="en-US" dirty="0">
                <a:latin typeface="Gill Sans MT" panose="020B0502020104020203" pitchFamily="34" charset="0"/>
              </a:rPr>
              <a:t>Lev Semyonovich Vygotsky was a Soviet psychologist, known for his work on psychological development in children.</a:t>
            </a:r>
          </a:p>
        </p:txBody>
      </p:sp>
      <p:sp>
        <p:nvSpPr>
          <p:cNvPr id="9" name="Down Arrow 8"/>
          <p:cNvSpPr/>
          <p:nvPr/>
        </p:nvSpPr>
        <p:spPr>
          <a:xfrm>
            <a:off x="11013995" y="2248348"/>
            <a:ext cx="184716" cy="398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10076359" y="1853248"/>
            <a:ext cx="316892" cy="1855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08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2">
                    <a:lumMod val="75000"/>
                  </a:schemeClr>
                </a:solidFill>
                <a:latin typeface="Gill Sans MT" panose="020B0502020104020203" pitchFamily="34" charset="0"/>
              </a:rPr>
              <a:t>Vygotsky’s concept of Zone of Proximal Development</a:t>
            </a:r>
            <a:endParaRPr lang="en-US" dirty="0">
              <a:solidFill>
                <a:schemeClr val="accent2">
                  <a:lumMod val="75000"/>
                </a:schemeClr>
              </a:solidFill>
            </a:endParaRPr>
          </a:p>
        </p:txBody>
      </p:sp>
      <p:sp>
        <p:nvSpPr>
          <p:cNvPr id="3" name="Content Placeholder 2"/>
          <p:cNvSpPr>
            <a:spLocks noGrp="1"/>
          </p:cNvSpPr>
          <p:nvPr>
            <p:ph idx="1"/>
          </p:nvPr>
        </p:nvSpPr>
        <p:spPr>
          <a:xfrm>
            <a:off x="523449" y="2309396"/>
            <a:ext cx="6372203" cy="4195481"/>
          </a:xfrm>
        </p:spPr>
        <p:txBody>
          <a:bodyPr>
            <a:normAutofit/>
          </a:bodyPr>
          <a:lstStyle/>
          <a:p>
            <a:pPr algn="just"/>
            <a:r>
              <a:rPr lang="en-US" dirty="0"/>
              <a:t>The Zone of Proximal Development is defined as </a:t>
            </a:r>
            <a:r>
              <a:rPr lang="en-US" b="1" dirty="0"/>
              <a:t>the space between what a learner can do without assistance and what a learner can do with adult guidance or in collaboration with more capable </a:t>
            </a:r>
            <a:r>
              <a:rPr lang="en-US" b="1" dirty="0" smtClean="0"/>
              <a:t>peers.</a:t>
            </a:r>
          </a:p>
          <a:p>
            <a:pPr algn="just"/>
            <a:r>
              <a:rPr lang="en-US" dirty="0">
                <a:latin typeface="Gill Sans MT" panose="020B0502020104020203" pitchFamily="34" charset="0"/>
              </a:rPr>
              <a:t>For example, a five-year-old child knows how to ride a tricycle, but can’t ride a bicycle (with two wheels) unless his grandfather holds onto the back of her bike. According to Vygotsky’s theory, this child is in the zone of proximal development for riding bicycle</a:t>
            </a:r>
            <a:r>
              <a:rPr lang="en-US" dirty="0" smtClean="0">
                <a:latin typeface="Gill Sans MT" panose="020B0502020104020203" pitchFamily="34" charset="0"/>
              </a:rPr>
              <a:t>.</a:t>
            </a:r>
            <a:endParaRPr lang="en-US" dirty="0">
              <a:latin typeface="Gill Sans MT" panose="020B0502020104020203" pitchFamily="34" charset="0"/>
            </a:endParaRPr>
          </a:p>
          <a:p>
            <a:pPr algn="just"/>
            <a:r>
              <a:rPr lang="en-US" dirty="0">
                <a:latin typeface="Gill Sans MT" panose="020B0502020104020203" pitchFamily="34" charset="0"/>
              </a:rPr>
              <a:t>With her grandfather’s help, this little girl learns to balance her bike. After some practicing, she can ride the bike on her own.</a:t>
            </a:r>
            <a:br>
              <a:rPr lang="en-US" dirty="0">
                <a:latin typeface="Gill Sans MT" panose="020B0502020104020203" pitchFamily="34" charset="0"/>
              </a:rPr>
            </a:br>
            <a:endParaRPr lang="en-US" dirty="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7415776" y="2014194"/>
            <a:ext cx="4157832" cy="2688569"/>
          </a:xfrm>
          <a:prstGeom prst="rect">
            <a:avLst/>
          </a:prstGeom>
        </p:spPr>
      </p:pic>
      <p:pic>
        <p:nvPicPr>
          <p:cNvPr id="6" name="Picture 5"/>
          <p:cNvPicPr>
            <a:picLocks noChangeAspect="1"/>
          </p:cNvPicPr>
          <p:nvPr/>
        </p:nvPicPr>
        <p:blipFill>
          <a:blip r:embed="rId3"/>
          <a:stretch>
            <a:fillRect/>
          </a:stretch>
        </p:blipFill>
        <p:spPr>
          <a:xfrm>
            <a:off x="7535008" y="4702763"/>
            <a:ext cx="4038599" cy="1655254"/>
          </a:xfrm>
          <a:prstGeom prst="rect">
            <a:avLst/>
          </a:prstGeom>
        </p:spPr>
      </p:pic>
    </p:spTree>
    <p:extLst>
      <p:ext uri="{BB962C8B-B14F-4D97-AF65-F5344CB8AC3E}">
        <p14:creationId xmlns:p14="http://schemas.microsoft.com/office/powerpoint/2010/main" val="127410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41568"/>
            <a:ext cx="9404723" cy="1400530"/>
          </a:xfrm>
        </p:spPr>
        <p:txBody>
          <a:bodyPr>
            <a:normAutofit/>
          </a:bodyPr>
          <a:lstStyle/>
          <a:p>
            <a:r>
              <a:rPr lang="en-US" sz="4000" dirty="0">
                <a:solidFill>
                  <a:schemeClr val="accent2">
                    <a:lumMod val="75000"/>
                  </a:schemeClr>
                </a:solidFill>
                <a:latin typeface="Century" panose="02040604050505020304" pitchFamily="18" charset="0"/>
              </a:rPr>
              <a:t>Research </a:t>
            </a:r>
            <a:r>
              <a:rPr lang="en-US" sz="4000" dirty="0" smtClean="0">
                <a:solidFill>
                  <a:schemeClr val="accent2">
                    <a:lumMod val="75000"/>
                  </a:schemeClr>
                </a:solidFill>
                <a:latin typeface="Century" panose="02040604050505020304" pitchFamily="18" charset="0"/>
              </a:rPr>
              <a:t>Methods </a:t>
            </a:r>
            <a:r>
              <a:rPr lang="en-US" sz="4000" dirty="0">
                <a:solidFill>
                  <a:schemeClr val="accent2">
                    <a:lumMod val="75000"/>
                  </a:schemeClr>
                </a:solidFill>
                <a:latin typeface="Century" panose="02040604050505020304" pitchFamily="18" charset="0"/>
              </a:rPr>
              <a:t>in Cognitive Psychology</a:t>
            </a:r>
            <a:endParaRPr lang="en-US" sz="4000" dirty="0">
              <a:solidFill>
                <a:schemeClr val="accent2">
                  <a:lumMod val="75000"/>
                </a:schemeClr>
              </a:solidFill>
            </a:endParaRPr>
          </a:p>
        </p:txBody>
      </p:sp>
      <p:sp>
        <p:nvSpPr>
          <p:cNvPr id="3" name="Content Placeholder 2"/>
          <p:cNvSpPr>
            <a:spLocks noGrp="1"/>
          </p:cNvSpPr>
          <p:nvPr>
            <p:ph idx="1"/>
          </p:nvPr>
        </p:nvSpPr>
        <p:spPr>
          <a:xfrm>
            <a:off x="1103312" y="2052918"/>
            <a:ext cx="9750410" cy="4195481"/>
          </a:xfrm>
        </p:spPr>
        <p:txBody>
          <a:bodyPr>
            <a:normAutofit/>
          </a:bodyPr>
          <a:lstStyle/>
          <a:p>
            <a:pPr algn="just"/>
            <a:r>
              <a:rPr lang="en-US" sz="2400" dirty="0">
                <a:latin typeface="Gill Sans MT" panose="020B0502020104020203" pitchFamily="34" charset="0"/>
              </a:rPr>
              <a:t>Individual experiments and psychobiological studies often focus on precise specification of discrete aspects of cognition across individuals. To obtain richly textured information about how particular individuals think in a broad range of contexts, researchers may use other methods. These methods include:</a:t>
            </a:r>
          </a:p>
          <a:p>
            <a:pPr algn="just"/>
            <a:r>
              <a:rPr lang="en-US" sz="2400" b="1" dirty="0" smtClean="0">
                <a:solidFill>
                  <a:schemeClr val="accent2"/>
                </a:solidFill>
                <a:latin typeface="Gill Sans MT" panose="020B0502020104020203" pitchFamily="34" charset="0"/>
              </a:rPr>
              <a:t>self-reports</a:t>
            </a:r>
            <a:r>
              <a:rPr lang="en-US" sz="2400" dirty="0" smtClean="0">
                <a:latin typeface="Gill Sans MT" panose="020B0502020104020203" pitchFamily="34" charset="0"/>
              </a:rPr>
              <a:t> </a:t>
            </a:r>
            <a:r>
              <a:rPr lang="en-US" sz="2400" dirty="0">
                <a:latin typeface="Gill Sans MT" panose="020B0502020104020203" pitchFamily="34" charset="0"/>
              </a:rPr>
              <a:t>(an individual’s own account of cognitive processes</a:t>
            </a:r>
            <a:r>
              <a:rPr lang="en-US" sz="2400" dirty="0" smtClean="0">
                <a:latin typeface="Gill Sans MT" panose="020B0502020104020203" pitchFamily="34" charset="0"/>
              </a:rPr>
              <a:t>);</a:t>
            </a:r>
          </a:p>
          <a:p>
            <a:pPr algn="just"/>
            <a:r>
              <a:rPr lang="en-US" sz="2400" b="1" dirty="0" smtClean="0">
                <a:solidFill>
                  <a:schemeClr val="accent2"/>
                </a:solidFill>
                <a:latin typeface="Gill Sans MT" panose="020B0502020104020203" pitchFamily="34" charset="0"/>
              </a:rPr>
              <a:t>case </a:t>
            </a:r>
            <a:r>
              <a:rPr lang="en-US" sz="2400" b="1" dirty="0">
                <a:solidFill>
                  <a:schemeClr val="accent2"/>
                </a:solidFill>
                <a:latin typeface="Gill Sans MT" panose="020B0502020104020203" pitchFamily="34" charset="0"/>
              </a:rPr>
              <a:t>studies </a:t>
            </a:r>
            <a:r>
              <a:rPr lang="en-US" sz="2400" dirty="0">
                <a:latin typeface="Gill Sans MT" panose="020B0502020104020203" pitchFamily="34" charset="0"/>
              </a:rPr>
              <a:t>(in-depth studies of individuals); and </a:t>
            </a:r>
          </a:p>
          <a:p>
            <a:pPr algn="just"/>
            <a:r>
              <a:rPr lang="en-US" sz="2400" b="1" dirty="0" smtClean="0">
                <a:solidFill>
                  <a:schemeClr val="accent2"/>
                </a:solidFill>
                <a:latin typeface="Gill Sans MT" panose="020B0502020104020203" pitchFamily="34" charset="0"/>
              </a:rPr>
              <a:t>Naturalistic observation </a:t>
            </a:r>
            <a:r>
              <a:rPr lang="en-US" sz="2400" dirty="0">
                <a:latin typeface="Gill Sans MT" panose="020B0502020104020203" pitchFamily="34" charset="0"/>
              </a:rPr>
              <a:t>(detailed studies of cognitive performance in everyday situations and </a:t>
            </a:r>
            <a:r>
              <a:rPr lang="en-US" sz="2400" dirty="0" smtClean="0">
                <a:latin typeface="Gill Sans MT" panose="020B0502020104020203" pitchFamily="34" charset="0"/>
              </a:rPr>
              <a:t>nonlaboratory </a:t>
            </a:r>
            <a:r>
              <a:rPr lang="en-US" sz="2400" dirty="0">
                <a:latin typeface="Gill Sans MT" panose="020B0502020104020203" pitchFamily="34" charset="0"/>
              </a:rPr>
              <a:t>contexts).</a:t>
            </a:r>
          </a:p>
        </p:txBody>
      </p:sp>
    </p:spTree>
    <p:extLst>
      <p:ext uri="{BB962C8B-B14F-4D97-AF65-F5344CB8AC3E}">
        <p14:creationId xmlns:p14="http://schemas.microsoft.com/office/powerpoint/2010/main" val="64158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https://www.youtube.com/watch?v=-DmUj8YiU-o</a:t>
            </a:r>
          </a:p>
        </p:txBody>
      </p:sp>
      <p:pic>
        <p:nvPicPr>
          <p:cNvPr id="4" name="Story of Genie Wiley - What can we learn from her_">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00325" y="2103438"/>
            <a:ext cx="6991350" cy="3932237"/>
          </a:xfrm>
        </p:spPr>
      </p:pic>
    </p:spTree>
    <p:extLst>
      <p:ext uri="{BB962C8B-B14F-4D97-AF65-F5344CB8AC3E}">
        <p14:creationId xmlns:p14="http://schemas.microsoft.com/office/powerpoint/2010/main" val="32998757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2">
                    <a:lumMod val="75000"/>
                  </a:schemeClr>
                </a:solidFill>
                <a:latin typeface="Century "/>
              </a:rPr>
              <a:t>A case study Genie (feral child)</a:t>
            </a:r>
            <a:r>
              <a:rPr lang="en-US" dirty="0">
                <a:latin typeface="Century "/>
              </a:rPr>
              <a:t/>
            </a:r>
            <a:br>
              <a:rPr lang="en-US" dirty="0">
                <a:latin typeface="Century "/>
              </a:rPr>
            </a:br>
            <a:endParaRPr lang="en-US" dirty="0">
              <a:latin typeface="Century "/>
            </a:endParaRPr>
          </a:p>
        </p:txBody>
      </p:sp>
      <p:sp>
        <p:nvSpPr>
          <p:cNvPr id="3" name="Content Placeholder 2"/>
          <p:cNvSpPr>
            <a:spLocks noGrp="1"/>
          </p:cNvSpPr>
          <p:nvPr>
            <p:ph idx="1"/>
          </p:nvPr>
        </p:nvSpPr>
        <p:spPr>
          <a:xfrm>
            <a:off x="556901" y="1774137"/>
            <a:ext cx="8878889" cy="4195481"/>
          </a:xfrm>
        </p:spPr>
        <p:txBody>
          <a:bodyPr>
            <a:normAutofit/>
          </a:bodyPr>
          <a:lstStyle/>
          <a:p>
            <a:pPr algn="just"/>
            <a:r>
              <a:rPr lang="en-US" sz="2000" b="1" dirty="0">
                <a:latin typeface="Gill Sans MT" panose="020B0502020104020203" pitchFamily="34" charset="0"/>
              </a:rPr>
              <a:t>Genie</a:t>
            </a:r>
            <a:r>
              <a:rPr lang="en-US" sz="2000" dirty="0">
                <a:latin typeface="Gill Sans MT" panose="020B0502020104020203" pitchFamily="34" charset="0"/>
              </a:rPr>
              <a:t> (born 1957) is the pseudonym of an American </a:t>
            </a:r>
            <a:r>
              <a:rPr lang="en-US" sz="2000" dirty="0">
                <a:latin typeface="Gill Sans MT" panose="020B0502020104020203" pitchFamily="34" charset="0"/>
                <a:hlinkClick r:id="rId2" tooltip="Feral child"/>
              </a:rPr>
              <a:t>feral child</a:t>
            </a:r>
            <a:r>
              <a:rPr lang="en-US" sz="2000" dirty="0">
                <a:latin typeface="Gill Sans MT" panose="020B0502020104020203" pitchFamily="34" charset="0"/>
              </a:rPr>
              <a:t> who was a victim of </a:t>
            </a:r>
            <a:r>
              <a:rPr lang="en-US" sz="2000" dirty="0" smtClean="0">
                <a:latin typeface="Gill Sans MT" panose="020B0502020104020203" pitchFamily="34" charset="0"/>
              </a:rPr>
              <a:t>severe abuse ,neglect and social isolation.</a:t>
            </a:r>
          </a:p>
          <a:p>
            <a:pPr algn="just"/>
            <a:r>
              <a:rPr lang="en-US" sz="2000" dirty="0" smtClean="0">
                <a:latin typeface="Gill Sans MT" panose="020B0502020104020203" pitchFamily="34" charset="0"/>
              </a:rPr>
              <a:t> When </a:t>
            </a:r>
            <a:r>
              <a:rPr lang="en-US" sz="2000" dirty="0">
                <a:latin typeface="Gill Sans MT" panose="020B0502020104020203" pitchFamily="34" charset="0"/>
              </a:rPr>
              <a:t>she was approximately 20 months old, her father began keeping her in a locked room. </a:t>
            </a:r>
            <a:endParaRPr lang="en-US" sz="2000" dirty="0" smtClean="0">
              <a:latin typeface="Gill Sans MT" panose="020B0502020104020203" pitchFamily="34" charset="0"/>
            </a:endParaRPr>
          </a:p>
          <a:p>
            <a:pPr algn="just"/>
            <a:r>
              <a:rPr lang="en-US" sz="2000" dirty="0">
                <a:latin typeface="Gill Sans MT" panose="020B0502020104020203" pitchFamily="34" charset="0"/>
              </a:rPr>
              <a:t>D</a:t>
            </a:r>
            <a:r>
              <a:rPr lang="en-US" sz="2000" dirty="0" smtClean="0">
                <a:latin typeface="Gill Sans MT" panose="020B0502020104020203" pitchFamily="34" charset="0"/>
              </a:rPr>
              <a:t>uring </a:t>
            </a:r>
            <a:r>
              <a:rPr lang="en-US" sz="2000" dirty="0">
                <a:latin typeface="Gill Sans MT" panose="020B0502020104020203" pitchFamily="34" charset="0"/>
              </a:rPr>
              <a:t>this period, he almost always strapped her into a child's toilet or bound her in a crib with her arms and legs immobilized, forbade anyone from interacting with her, provided her with almost no stimulation of any kind, and left her severely malnourished</a:t>
            </a:r>
            <a:r>
              <a:rPr lang="en-US" sz="2000" dirty="0" smtClean="0">
                <a:latin typeface="Gill Sans MT" panose="020B0502020104020203" pitchFamily="34" charset="0"/>
              </a:rPr>
              <a:t>.</a:t>
            </a:r>
          </a:p>
          <a:p>
            <a:pPr algn="just"/>
            <a:endParaRPr lang="en-US" sz="1600" dirty="0"/>
          </a:p>
        </p:txBody>
      </p:sp>
      <p:pic>
        <p:nvPicPr>
          <p:cNvPr id="4" name="Picture 3"/>
          <p:cNvPicPr>
            <a:picLocks noChangeAspect="1"/>
          </p:cNvPicPr>
          <p:nvPr/>
        </p:nvPicPr>
        <p:blipFill>
          <a:blip r:embed="rId3"/>
          <a:stretch>
            <a:fillRect/>
          </a:stretch>
        </p:blipFill>
        <p:spPr>
          <a:xfrm>
            <a:off x="9435790" y="1562264"/>
            <a:ext cx="2667000" cy="3390900"/>
          </a:xfrm>
          <a:prstGeom prst="rect">
            <a:avLst/>
          </a:prstGeom>
          <a:ln>
            <a:noFill/>
          </a:ln>
          <a:effectLst>
            <a:softEdge rad="112500"/>
          </a:effectLst>
        </p:spPr>
      </p:pic>
    </p:spTree>
    <p:extLst>
      <p:ext uri="{BB962C8B-B14F-4D97-AF65-F5344CB8AC3E}">
        <p14:creationId xmlns:p14="http://schemas.microsoft.com/office/powerpoint/2010/main" val="3148972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436" y="1447437"/>
            <a:ext cx="10058400" cy="1371600"/>
          </a:xfrm>
        </p:spPr>
        <p:txBody>
          <a:bodyPr>
            <a:normAutofit fontScale="90000"/>
          </a:bodyPr>
          <a:lstStyle/>
          <a:p>
            <a:r>
              <a:rPr lang="en-US" dirty="0">
                <a:solidFill>
                  <a:schemeClr val="tx1"/>
                </a:solidFill>
                <a:latin typeface="Century" panose="02040604050505020304" pitchFamily="18" charset="0"/>
              </a:rPr>
              <a:t>What have we learned from Genie Wiley?</a:t>
            </a:r>
          </a:p>
        </p:txBody>
      </p:sp>
      <p:sp>
        <p:nvSpPr>
          <p:cNvPr id="3" name="Content Placeholder 2"/>
          <p:cNvSpPr>
            <a:spLocks noGrp="1"/>
          </p:cNvSpPr>
          <p:nvPr>
            <p:ph idx="1"/>
          </p:nvPr>
        </p:nvSpPr>
        <p:spPr>
          <a:xfrm>
            <a:off x="934435" y="2819037"/>
            <a:ext cx="10864841" cy="4195481"/>
          </a:xfrm>
        </p:spPr>
        <p:txBody>
          <a:bodyPr>
            <a:normAutofit/>
          </a:bodyPr>
          <a:lstStyle/>
          <a:p>
            <a:pPr algn="just"/>
            <a:r>
              <a:rPr lang="en-US" sz="2000" dirty="0">
                <a:latin typeface="Gill Sans MT" panose="020B0502020104020203" pitchFamily="34" charset="0"/>
              </a:rPr>
              <a:t>Genie's story suggests that the acquisition of language has a critical period of development. </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Her </a:t>
            </a:r>
            <a:r>
              <a:rPr lang="en-US" sz="2000" dirty="0">
                <a:latin typeface="Gill Sans MT" panose="020B0502020104020203" pitchFamily="34" charset="0"/>
              </a:rPr>
              <a:t>case is complex, however, since it is unclear if her language deficits were due to deprivation or if there was an underlying mental disability that played a role. </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The </a:t>
            </a:r>
            <a:r>
              <a:rPr lang="en-US" sz="2000" dirty="0">
                <a:latin typeface="Gill Sans MT" panose="020B0502020104020203" pitchFamily="34" charset="0"/>
              </a:rPr>
              <a:t>severe abuse she experienced may have also affected her mental development and language </a:t>
            </a:r>
            <a:r>
              <a:rPr lang="en-US" sz="2000" dirty="0" smtClean="0">
                <a:latin typeface="Gill Sans MT" panose="020B0502020104020203" pitchFamily="34" charset="0"/>
              </a:rPr>
              <a:t>acquisition.</a:t>
            </a:r>
            <a:endParaRPr lang="en-US" sz="2000" dirty="0">
              <a:latin typeface="Gill Sans MT" panose="020B0502020104020203" pitchFamily="34" charset="0"/>
            </a:endParaRPr>
          </a:p>
        </p:txBody>
      </p:sp>
    </p:spTree>
    <p:extLst>
      <p:ext uri="{BB962C8B-B14F-4D97-AF65-F5344CB8AC3E}">
        <p14:creationId xmlns:p14="http://schemas.microsoft.com/office/powerpoint/2010/main" val="332406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66800" y="642594"/>
            <a:ext cx="10058400" cy="5392446"/>
          </a:xfrm>
          <a:prstGeom prst="rect">
            <a:avLst/>
          </a:prstGeom>
        </p:spPr>
      </p:pic>
    </p:spTree>
    <p:extLst>
      <p:ext uri="{BB962C8B-B14F-4D97-AF65-F5344CB8AC3E}">
        <p14:creationId xmlns:p14="http://schemas.microsoft.com/office/powerpoint/2010/main" val="3481073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57239" y="2617941"/>
            <a:ext cx="3283695" cy="2906939"/>
          </a:xfrm>
          <a:prstGeom prst="ellipse">
            <a:avLst/>
          </a:prstGeom>
          <a:ln>
            <a:noFill/>
          </a:ln>
          <a:effectLst>
            <a:softEdge rad="112500"/>
          </a:effectLst>
        </p:spPr>
      </p:pic>
      <p:sp>
        <p:nvSpPr>
          <p:cNvPr id="2" name="Title 1"/>
          <p:cNvSpPr>
            <a:spLocks noGrp="1"/>
          </p:cNvSpPr>
          <p:nvPr>
            <p:ph type="title"/>
          </p:nvPr>
        </p:nvSpPr>
        <p:spPr>
          <a:xfrm>
            <a:off x="1214521" y="848134"/>
            <a:ext cx="9404723" cy="1400530"/>
          </a:xfrm>
        </p:spPr>
        <p:txBody>
          <a:bodyPr>
            <a:normAutofit/>
          </a:bodyPr>
          <a:lstStyle/>
          <a:p>
            <a:r>
              <a:rPr lang="en-US" sz="4000" b="1" cap="none" dirty="0" smtClean="0">
                <a:latin typeface="Century" panose="02040604050505020304" pitchFamily="18" charset="0"/>
              </a:rPr>
              <a:t>Cognitive Psychology</a:t>
            </a:r>
            <a:endParaRPr lang="en-US" sz="4000" b="1" cap="none" dirty="0">
              <a:latin typeface="Century" panose="02040604050505020304" pitchFamily="18" charset="0"/>
            </a:endParaRPr>
          </a:p>
        </p:txBody>
      </p:sp>
      <p:sp>
        <p:nvSpPr>
          <p:cNvPr id="3" name="Content Placeholder 2"/>
          <p:cNvSpPr>
            <a:spLocks noGrp="1"/>
          </p:cNvSpPr>
          <p:nvPr>
            <p:ph idx="1"/>
          </p:nvPr>
        </p:nvSpPr>
        <p:spPr>
          <a:xfrm>
            <a:off x="717348" y="2411773"/>
            <a:ext cx="7634384" cy="4023360"/>
          </a:xfrm>
        </p:spPr>
        <p:txBody>
          <a:bodyPr>
            <a:normAutofit/>
          </a:bodyPr>
          <a:lstStyle/>
          <a:p>
            <a:pPr algn="just"/>
            <a:r>
              <a:rPr lang="en-US" sz="2000" b="1" dirty="0" smtClean="0">
                <a:latin typeface="Calibri" panose="020F0502020204030204" pitchFamily="34" charset="0"/>
              </a:rPr>
              <a:t>Sternberg (1999) </a:t>
            </a:r>
            <a:r>
              <a:rPr lang="en-US" sz="2000" dirty="0" smtClean="0">
                <a:latin typeface="Calibri" panose="020F0502020204030204" pitchFamily="34" charset="0"/>
              </a:rPr>
              <a:t>defined Cognitive psychology as that which deals with “how people perceive, learn, remember, and think about information.”</a:t>
            </a:r>
          </a:p>
          <a:p>
            <a:pPr marL="0" indent="0" algn="just">
              <a:buNone/>
            </a:pPr>
            <a:endParaRPr lang="en-US" sz="2000" dirty="0" smtClean="0">
              <a:latin typeface="Calibri" panose="020F0502020204030204" pitchFamily="34" charset="0"/>
            </a:endParaRPr>
          </a:p>
          <a:p>
            <a:pPr algn="just"/>
            <a:r>
              <a:rPr lang="en-US" sz="2000" dirty="0" smtClean="0">
                <a:latin typeface="Calibri" panose="020F0502020204030204" pitchFamily="34" charset="0"/>
              </a:rPr>
              <a:t>In general, Cognitive psychology can thus be defined as that branch of psychology that is concerned with how people acquire, store, transform, use and communicate language.</a:t>
            </a:r>
          </a:p>
          <a:p>
            <a:pPr algn="just"/>
            <a:endParaRPr lang="en-US" sz="2000" dirty="0">
              <a:latin typeface="Calibri" panose="020F0502020204030204" pitchFamily="34" charset="0"/>
            </a:endParaRPr>
          </a:p>
          <a:p>
            <a:pPr algn="just"/>
            <a:r>
              <a:rPr lang="en-US" dirty="0">
                <a:solidFill>
                  <a:schemeClr val="tx1">
                    <a:lumMod val="95000"/>
                    <a:lumOff val="5000"/>
                  </a:schemeClr>
                </a:solidFill>
                <a:latin typeface="Gill Sans MT" panose="020B0502020104020203" pitchFamily="34" charset="0"/>
              </a:rPr>
              <a:t>A</a:t>
            </a:r>
            <a:r>
              <a:rPr lang="en-US" dirty="0" smtClean="0">
                <a:solidFill>
                  <a:schemeClr val="tx1">
                    <a:lumMod val="95000"/>
                    <a:lumOff val="5000"/>
                  </a:schemeClr>
                </a:solidFill>
                <a:latin typeface="Gill Sans MT" panose="020B0502020104020203" pitchFamily="34" charset="0"/>
              </a:rPr>
              <a:t>ll </a:t>
            </a:r>
            <a:r>
              <a:rPr lang="en-US" dirty="0">
                <a:solidFill>
                  <a:schemeClr val="tx1">
                    <a:lumMod val="95000"/>
                    <a:lumOff val="5000"/>
                  </a:schemeClr>
                </a:solidFill>
                <a:latin typeface="Gill Sans MT" panose="020B0502020104020203" pitchFamily="34" charset="0"/>
              </a:rPr>
              <a:t>of the things that go on inside your </a:t>
            </a:r>
            <a:r>
              <a:rPr lang="en-US" dirty="0" smtClean="0">
                <a:solidFill>
                  <a:schemeClr val="tx1">
                    <a:lumMod val="95000"/>
                    <a:lumOff val="5000"/>
                  </a:schemeClr>
                </a:solidFill>
                <a:latin typeface="Gill Sans MT" panose="020B0502020104020203" pitchFamily="34" charset="0"/>
              </a:rPr>
              <a:t>brain-internal mental processes. </a:t>
            </a:r>
            <a:endParaRPr lang="en-US" sz="2000" dirty="0" smtClean="0">
              <a:solidFill>
                <a:schemeClr val="tx1">
                  <a:lumMod val="95000"/>
                  <a:lumOff val="5000"/>
                </a:schemeClr>
              </a:solidFill>
              <a:latin typeface="Gill Sans MT" panose="020B0502020104020203" pitchFamily="34" charset="0"/>
            </a:endParaRPr>
          </a:p>
          <a:p>
            <a:endParaRPr lang="en-US" sz="1600" dirty="0">
              <a:latin typeface="Calibri" panose="020F0502020204030204" pitchFamily="34" charset="0"/>
            </a:endParaRPr>
          </a:p>
        </p:txBody>
      </p:sp>
    </p:spTree>
    <p:extLst>
      <p:ext uri="{BB962C8B-B14F-4D97-AF65-F5344CB8AC3E}">
        <p14:creationId xmlns:p14="http://schemas.microsoft.com/office/powerpoint/2010/main" val="193083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5" y="789255"/>
            <a:ext cx="9404723" cy="1400530"/>
          </a:xfrm>
        </p:spPr>
        <p:txBody>
          <a:bodyPr>
            <a:normAutofit/>
          </a:bodyPr>
          <a:lstStyle/>
          <a:p>
            <a:r>
              <a:rPr lang="en-US" sz="4000" cap="none" dirty="0" smtClean="0">
                <a:solidFill>
                  <a:schemeClr val="tx1"/>
                </a:solidFill>
                <a:latin typeface="Century" panose="02040604050505020304" pitchFamily="18" charset="0"/>
              </a:rPr>
              <a:t>Cognition</a:t>
            </a:r>
            <a:endParaRPr lang="en-US" sz="4000" cap="none" dirty="0">
              <a:solidFill>
                <a:schemeClr val="tx1"/>
              </a:solidFill>
              <a:latin typeface="Century" panose="02040604050505020304" pitchFamily="18" charset="0"/>
            </a:endParaRPr>
          </a:p>
        </p:txBody>
      </p:sp>
      <p:sp>
        <p:nvSpPr>
          <p:cNvPr id="3" name="Content Placeholder 2"/>
          <p:cNvSpPr>
            <a:spLocks noGrp="1"/>
          </p:cNvSpPr>
          <p:nvPr>
            <p:ph idx="1"/>
          </p:nvPr>
        </p:nvSpPr>
        <p:spPr>
          <a:xfrm>
            <a:off x="1024125" y="2286500"/>
            <a:ext cx="10388290" cy="4023360"/>
          </a:xfrm>
        </p:spPr>
        <p:txBody>
          <a:bodyPr>
            <a:normAutofit/>
          </a:bodyPr>
          <a:lstStyle/>
          <a:p>
            <a:pPr algn="just"/>
            <a:r>
              <a:rPr lang="en-US" sz="2000" dirty="0" smtClean="0">
                <a:solidFill>
                  <a:schemeClr val="tx1">
                    <a:lumMod val="95000"/>
                    <a:lumOff val="5000"/>
                  </a:schemeClr>
                </a:solidFill>
                <a:latin typeface="Calibri" panose="020F0502020204030204" pitchFamily="34" charset="0"/>
              </a:rPr>
              <a:t>The word ‘cognition’ is derived from the Latin word, meaning “to know” or “to come to know”. </a:t>
            </a:r>
          </a:p>
          <a:p>
            <a:pPr algn="just"/>
            <a:endParaRPr lang="en-US" sz="2000" dirty="0" smtClean="0">
              <a:solidFill>
                <a:schemeClr val="tx1">
                  <a:lumMod val="95000"/>
                  <a:lumOff val="5000"/>
                </a:schemeClr>
              </a:solidFill>
              <a:latin typeface="Calibri" panose="020F0502020204030204" pitchFamily="34" charset="0"/>
            </a:endParaRPr>
          </a:p>
          <a:p>
            <a:pPr algn="just"/>
            <a:r>
              <a:rPr lang="en-US" sz="2000" dirty="0" smtClean="0">
                <a:solidFill>
                  <a:schemeClr val="tx1">
                    <a:lumMod val="95000"/>
                    <a:lumOff val="5000"/>
                  </a:schemeClr>
                </a:solidFill>
                <a:latin typeface="Calibri" panose="020F0502020204030204" pitchFamily="34" charset="0"/>
              </a:rPr>
              <a:t>In other words, it might include the processes that help us to perceive, attend, remember, think, categorize, reason, decide, and so on.</a:t>
            </a:r>
          </a:p>
          <a:p>
            <a:pPr algn="just"/>
            <a:endParaRPr lang="en-US" sz="2800" dirty="0">
              <a:latin typeface="Gill Sans MT" panose="020B0502020104020203" pitchFamily="34" charset="0"/>
            </a:endParaRPr>
          </a:p>
        </p:txBody>
      </p:sp>
      <p:pic>
        <p:nvPicPr>
          <p:cNvPr id="6" name="Picture 5"/>
          <p:cNvPicPr>
            <a:picLocks noChangeAspect="1"/>
          </p:cNvPicPr>
          <p:nvPr/>
        </p:nvPicPr>
        <p:blipFill>
          <a:blip r:embed="rId2"/>
          <a:stretch>
            <a:fillRect/>
          </a:stretch>
        </p:blipFill>
        <p:spPr>
          <a:xfrm>
            <a:off x="9402529" y="375482"/>
            <a:ext cx="2469021" cy="1717588"/>
          </a:xfrm>
          <a:prstGeom prst="rect">
            <a:avLst/>
          </a:prstGeom>
          <a:ln>
            <a:noFill/>
          </a:ln>
          <a:effectLst>
            <a:softEdge rad="112500"/>
          </a:effectLst>
        </p:spPr>
      </p:pic>
    </p:spTree>
    <p:extLst>
      <p:ext uri="{BB962C8B-B14F-4D97-AF65-F5344CB8AC3E}">
        <p14:creationId xmlns:p14="http://schemas.microsoft.com/office/powerpoint/2010/main" val="340832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407" y="745349"/>
            <a:ext cx="9009069" cy="1400530"/>
          </a:xfrm>
        </p:spPr>
        <p:txBody>
          <a:bodyPr>
            <a:normAutofit fontScale="90000"/>
          </a:bodyPr>
          <a:lstStyle/>
          <a:p>
            <a:pPr algn="ctr"/>
            <a:r>
              <a:rPr lang="en-US" b="1" dirty="0">
                <a:latin typeface="Century" panose="02040604050505020304" pitchFamily="18" charset="0"/>
              </a:rPr>
              <a:t>History of Cognitive Psychology</a:t>
            </a:r>
          </a:p>
        </p:txBody>
      </p:sp>
      <p:sp>
        <p:nvSpPr>
          <p:cNvPr id="3" name="Content Placeholder 2"/>
          <p:cNvSpPr>
            <a:spLocks noGrp="1"/>
          </p:cNvSpPr>
          <p:nvPr>
            <p:ph idx="1"/>
          </p:nvPr>
        </p:nvSpPr>
        <p:spPr>
          <a:xfrm>
            <a:off x="832182" y="2298583"/>
            <a:ext cx="8496456" cy="4234718"/>
          </a:xfrm>
        </p:spPr>
        <p:txBody>
          <a:bodyPr>
            <a:normAutofit/>
          </a:bodyPr>
          <a:lstStyle/>
          <a:p>
            <a:pPr algn="just"/>
            <a:r>
              <a:rPr lang="en-US" sz="2000" dirty="0">
                <a:latin typeface="Gill Sans MT" panose="020B0502020104020203" pitchFamily="34" charset="0"/>
              </a:rPr>
              <a:t>Cognitive psychology became more predominant during the period between the 1950s and 1970s. Prior to this time, behaviorism was the dominant perspective in psychology, but researchers began to grow more interested in the internal processes that affect behavior instead of just the behavior itself. </a:t>
            </a:r>
            <a:endParaRPr lang="en-US" sz="2000" dirty="0" smtClean="0">
              <a:latin typeface="Gill Sans MT" panose="020B0502020104020203" pitchFamily="34" charset="0"/>
            </a:endParaRPr>
          </a:p>
          <a:p>
            <a:pPr algn="just"/>
            <a:endParaRPr lang="en-US" sz="2000" dirty="0">
              <a:latin typeface="Gill Sans MT" panose="020B0502020104020203" pitchFamily="34" charset="0"/>
            </a:endParaRPr>
          </a:p>
          <a:p>
            <a:pPr algn="just"/>
            <a:r>
              <a:rPr lang="en-US" sz="2000" dirty="0" smtClean="0">
                <a:latin typeface="Gill Sans MT" panose="020B0502020104020203" pitchFamily="34" charset="0"/>
              </a:rPr>
              <a:t>In </a:t>
            </a:r>
            <a:r>
              <a:rPr lang="en-US" sz="2000" dirty="0">
                <a:latin typeface="Gill Sans MT" panose="020B0502020104020203" pitchFamily="34" charset="0"/>
              </a:rPr>
              <a:t>1967, the psychologist Ulric </a:t>
            </a:r>
            <a:r>
              <a:rPr lang="en-US" sz="2000" dirty="0" err="1">
                <a:latin typeface="Gill Sans MT" panose="020B0502020104020203" pitchFamily="34" charset="0"/>
              </a:rPr>
              <a:t>Neisser</a:t>
            </a:r>
            <a:r>
              <a:rPr lang="en-US" sz="2000" dirty="0">
                <a:latin typeface="Gill Sans MT" panose="020B0502020104020203" pitchFamily="34" charset="0"/>
              </a:rPr>
              <a:t> introduced the term cognitive psychology, which he defined as the study of the processes behind the perception, transformation, storage, and recovery of information.</a:t>
            </a:r>
          </a:p>
          <a:p>
            <a:pPr algn="just"/>
            <a:endParaRPr lang="en-US"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9525390" y="230986"/>
            <a:ext cx="2372995" cy="3238150"/>
          </a:xfrm>
          <a:prstGeom prst="rect">
            <a:avLst/>
          </a:prstGeom>
        </p:spPr>
      </p:pic>
    </p:spTree>
    <p:extLst>
      <p:ext uri="{BB962C8B-B14F-4D97-AF65-F5344CB8AC3E}">
        <p14:creationId xmlns:p14="http://schemas.microsoft.com/office/powerpoint/2010/main" val="173790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590" y="189107"/>
            <a:ext cx="9404723" cy="1400530"/>
          </a:xfrm>
        </p:spPr>
        <p:txBody>
          <a:bodyPr>
            <a:normAutofit/>
          </a:bodyPr>
          <a:lstStyle/>
          <a:p>
            <a:r>
              <a:rPr lang="en-US" sz="4400" dirty="0">
                <a:solidFill>
                  <a:schemeClr val="tx1"/>
                </a:solidFill>
                <a:latin typeface="Century" panose="02040604050505020304" pitchFamily="18" charset="0"/>
              </a:rPr>
              <a:t>Mediational Processes </a:t>
            </a:r>
          </a:p>
        </p:txBody>
      </p:sp>
      <p:sp>
        <p:nvSpPr>
          <p:cNvPr id="3" name="Content Placeholder 2"/>
          <p:cNvSpPr>
            <a:spLocks noGrp="1"/>
          </p:cNvSpPr>
          <p:nvPr>
            <p:ph idx="1"/>
          </p:nvPr>
        </p:nvSpPr>
        <p:spPr>
          <a:xfrm>
            <a:off x="555495" y="1405493"/>
            <a:ext cx="10706615" cy="4195481"/>
          </a:xfrm>
        </p:spPr>
        <p:txBody>
          <a:bodyPr>
            <a:normAutofit/>
          </a:bodyPr>
          <a:lstStyle/>
          <a:p>
            <a:pPr algn="just"/>
            <a:r>
              <a:rPr lang="en-US" sz="2000" dirty="0" smtClean="0">
                <a:latin typeface="Gill Sans MT" panose="020B0502020104020203" pitchFamily="34" charset="0"/>
              </a:rPr>
              <a:t>The </a:t>
            </a:r>
            <a:r>
              <a:rPr lang="en-US" sz="2000" dirty="0">
                <a:latin typeface="Gill Sans MT" panose="020B0502020104020203" pitchFamily="34" charset="0"/>
              </a:rPr>
              <a:t>behaviorists approach only studies external observable (stimulus and response) </a:t>
            </a:r>
            <a:r>
              <a:rPr lang="en-US" sz="2000" dirty="0" smtClean="0">
                <a:latin typeface="Gill Sans MT" panose="020B0502020104020203" pitchFamily="34" charset="0"/>
              </a:rPr>
              <a:t>behavior </a:t>
            </a:r>
            <a:r>
              <a:rPr lang="en-US" sz="2000" dirty="0">
                <a:latin typeface="Gill Sans MT" panose="020B0502020104020203" pitchFamily="34" charset="0"/>
              </a:rPr>
              <a:t>which can be objectively measured. </a:t>
            </a:r>
            <a:r>
              <a:rPr lang="en-US" sz="2000" dirty="0" smtClean="0">
                <a:latin typeface="Gill Sans MT" panose="020B0502020104020203" pitchFamily="34" charset="0"/>
              </a:rPr>
              <a:t>In </a:t>
            </a:r>
            <a:r>
              <a:rPr lang="en-US" sz="2000" dirty="0">
                <a:latin typeface="Gill Sans MT" panose="020B0502020104020203" pitchFamily="34" charset="0"/>
              </a:rPr>
              <a:t>comparison, the cognitive approach believes that internal mental </a:t>
            </a:r>
            <a:r>
              <a:rPr lang="en-US" sz="2000" dirty="0" smtClean="0">
                <a:latin typeface="Gill Sans MT" panose="020B0502020104020203" pitchFamily="34" charset="0"/>
              </a:rPr>
              <a:t>behavior </a:t>
            </a:r>
            <a:r>
              <a:rPr lang="en-US" sz="2000" dirty="0">
                <a:latin typeface="Gill Sans MT" panose="020B0502020104020203" pitchFamily="34" charset="0"/>
              </a:rPr>
              <a:t>can be scientifically studied using experiments. </a:t>
            </a:r>
          </a:p>
          <a:p>
            <a:pPr algn="just"/>
            <a:r>
              <a:rPr lang="en-US" sz="2000" dirty="0" smtClean="0">
                <a:latin typeface="Gill Sans MT" panose="020B0502020104020203" pitchFamily="34" charset="0"/>
              </a:rPr>
              <a:t>Cognitive </a:t>
            </a:r>
            <a:r>
              <a:rPr lang="en-US" sz="2000" dirty="0">
                <a:latin typeface="Gill Sans MT" panose="020B0502020104020203" pitchFamily="34" charset="0"/>
              </a:rPr>
              <a:t>psychology assumes that a mediational process occurs between stimulus/input and </a:t>
            </a:r>
            <a:r>
              <a:rPr lang="en-US" sz="2000" dirty="0" smtClean="0">
                <a:latin typeface="Gill Sans MT" panose="020B0502020104020203" pitchFamily="34" charset="0"/>
              </a:rPr>
              <a:t>response/output.</a:t>
            </a:r>
            <a:r>
              <a:rPr lang="en-US" sz="2000" dirty="0">
                <a:latin typeface="Gill Sans MT" panose="020B0502020104020203" pitchFamily="34" charset="0"/>
              </a:rPr>
              <a:t> The mediational (i.e. mental) event could be memory, perception, attention or problem solving etc. These are known as mediational processes because they mediate (i.e. go-between) between the stimulus and the response. </a:t>
            </a:r>
          </a:p>
          <a:p>
            <a:pPr algn="just"/>
            <a:endParaRPr lang="en-US" sz="1800"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1069890" y="3855943"/>
            <a:ext cx="9551218" cy="2590800"/>
          </a:xfrm>
          <a:prstGeom prst="rect">
            <a:avLst/>
          </a:prstGeom>
        </p:spPr>
      </p:pic>
    </p:spTree>
    <p:extLst>
      <p:ext uri="{BB962C8B-B14F-4D97-AF65-F5344CB8AC3E}">
        <p14:creationId xmlns:p14="http://schemas.microsoft.com/office/powerpoint/2010/main" val="2304759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437" y="920839"/>
            <a:ext cx="10286412" cy="652588"/>
          </a:xfrm>
        </p:spPr>
        <p:txBody>
          <a:bodyPr>
            <a:normAutofit/>
          </a:bodyPr>
          <a:lstStyle/>
          <a:p>
            <a:pPr algn="just"/>
            <a:r>
              <a:rPr lang="en-US" sz="2000" dirty="0" smtClean="0">
                <a:latin typeface="Gill Sans MT" panose="020B0502020104020203" pitchFamily="34" charset="0"/>
              </a:rPr>
              <a:t>The cognitive psychologists study the various cognitive processes that make up this branch. </a:t>
            </a:r>
          </a:p>
          <a:p>
            <a:endParaRPr lang="en-US" sz="2000" dirty="0"/>
          </a:p>
        </p:txBody>
      </p:sp>
      <p:pic>
        <p:nvPicPr>
          <p:cNvPr id="5" name="Picture 4"/>
          <p:cNvPicPr>
            <a:picLocks noChangeAspect="1"/>
          </p:cNvPicPr>
          <p:nvPr/>
        </p:nvPicPr>
        <p:blipFill>
          <a:blip r:embed="rId2"/>
          <a:stretch>
            <a:fillRect/>
          </a:stretch>
        </p:blipFill>
        <p:spPr>
          <a:xfrm>
            <a:off x="2054405" y="1634973"/>
            <a:ext cx="8122018" cy="4451977"/>
          </a:xfrm>
          <a:prstGeom prst="rect">
            <a:avLst/>
          </a:prstGeom>
        </p:spPr>
      </p:pic>
    </p:spTree>
    <p:extLst>
      <p:ext uri="{BB962C8B-B14F-4D97-AF65-F5344CB8AC3E}">
        <p14:creationId xmlns:p14="http://schemas.microsoft.com/office/powerpoint/2010/main" val="87677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entury" panose="02040604050505020304" pitchFamily="18" charset="0"/>
              </a:rPr>
              <a:t> </a:t>
            </a:r>
            <a:r>
              <a:rPr lang="en-US" b="1" dirty="0">
                <a:latin typeface="Century" panose="02040604050505020304" pitchFamily="18" charset="0"/>
              </a:rPr>
              <a:t>Cognitive </a:t>
            </a:r>
            <a:r>
              <a:rPr lang="en-US" b="1" dirty="0" smtClean="0">
                <a:latin typeface="Century" panose="02040604050505020304" pitchFamily="18" charset="0"/>
              </a:rPr>
              <a:t>Processes</a:t>
            </a:r>
            <a:endParaRPr lang="en-US" dirty="0">
              <a:latin typeface="Century" panose="02040604050505020304" pitchFamily="18" charset="0"/>
            </a:endParaRPr>
          </a:p>
        </p:txBody>
      </p:sp>
      <p:sp>
        <p:nvSpPr>
          <p:cNvPr id="3" name="Content Placeholder 2"/>
          <p:cNvSpPr>
            <a:spLocks noGrp="1"/>
          </p:cNvSpPr>
          <p:nvPr>
            <p:ph idx="1"/>
          </p:nvPr>
        </p:nvSpPr>
        <p:spPr>
          <a:xfrm>
            <a:off x="347886" y="1650374"/>
            <a:ext cx="11073664" cy="3542999"/>
          </a:xfrm>
        </p:spPr>
        <p:txBody>
          <a:bodyPr>
            <a:normAutofit/>
          </a:bodyPr>
          <a:lstStyle/>
          <a:p>
            <a:pPr algn="just" fontAlgn="base"/>
            <a:r>
              <a:rPr lang="en-US" sz="2000" dirty="0">
                <a:latin typeface="Gill Sans MT" panose="020B0502020104020203" pitchFamily="34" charset="0"/>
              </a:rPr>
              <a:t>There are many different types of cognitive processes. These include:</a:t>
            </a:r>
          </a:p>
          <a:p>
            <a:pPr algn="just" fontAlgn="base"/>
            <a:r>
              <a:rPr lang="en-US" sz="2000" b="1" dirty="0">
                <a:solidFill>
                  <a:schemeClr val="accent2">
                    <a:lumMod val="50000"/>
                  </a:schemeClr>
                </a:solidFill>
                <a:latin typeface="Gill Sans MT" panose="020B0502020104020203" pitchFamily="34" charset="0"/>
              </a:rPr>
              <a:t>Attention</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Attention is a cognitive process that allows people to focus on a specific stimulus in the environment.</a:t>
            </a:r>
          </a:p>
          <a:p>
            <a:pPr algn="just" fontAlgn="base"/>
            <a:r>
              <a:rPr lang="en-US" sz="2000" b="1" dirty="0">
                <a:solidFill>
                  <a:schemeClr val="accent2">
                    <a:lumMod val="50000"/>
                  </a:schemeClr>
                </a:solidFill>
                <a:latin typeface="Gill Sans MT" panose="020B0502020104020203" pitchFamily="34" charset="0"/>
              </a:rPr>
              <a:t>Language</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Language and language development are cognitive processes that involve the ability to understand and express thoughts through spoken and written words. It allows us to communicate with others and plays an important role in thought.</a:t>
            </a:r>
          </a:p>
          <a:p>
            <a:pPr algn="just" fontAlgn="base"/>
            <a:r>
              <a:rPr lang="en-US" sz="2000" b="1" dirty="0">
                <a:solidFill>
                  <a:schemeClr val="accent2">
                    <a:lumMod val="50000"/>
                  </a:schemeClr>
                </a:solidFill>
                <a:latin typeface="Gill Sans MT" panose="020B0502020104020203" pitchFamily="34" charset="0"/>
              </a:rPr>
              <a:t>Learning: </a:t>
            </a:r>
            <a:r>
              <a:rPr lang="en-US" sz="2000" dirty="0" smtClean="0">
                <a:latin typeface="Gill Sans MT" panose="020B0502020104020203" pitchFamily="34" charset="0"/>
              </a:rPr>
              <a:t>requires </a:t>
            </a:r>
            <a:r>
              <a:rPr lang="en-US" sz="2000" dirty="0">
                <a:latin typeface="Gill Sans MT" panose="020B0502020104020203" pitchFamily="34" charset="0"/>
              </a:rPr>
              <a:t>cognitive processes involved in taking in new things, synthesizing information, and integrating it with prior knowledge.</a:t>
            </a:r>
          </a:p>
          <a:p>
            <a:endParaRPr lang="en-US" dirty="0"/>
          </a:p>
        </p:txBody>
      </p:sp>
      <p:pic>
        <p:nvPicPr>
          <p:cNvPr id="4" name="Picture 3"/>
          <p:cNvPicPr>
            <a:picLocks noChangeAspect="1"/>
          </p:cNvPicPr>
          <p:nvPr/>
        </p:nvPicPr>
        <p:blipFill>
          <a:blip r:embed="rId2"/>
          <a:stretch>
            <a:fillRect/>
          </a:stretch>
        </p:blipFill>
        <p:spPr>
          <a:xfrm>
            <a:off x="4387362" y="4475284"/>
            <a:ext cx="3182736" cy="1881554"/>
          </a:xfrm>
          <a:prstGeom prst="rect">
            <a:avLst/>
          </a:prstGeom>
        </p:spPr>
      </p:pic>
    </p:spTree>
    <p:extLst>
      <p:ext uri="{BB962C8B-B14F-4D97-AF65-F5344CB8AC3E}">
        <p14:creationId xmlns:p14="http://schemas.microsoft.com/office/powerpoint/2010/main" val="392167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1395" y="624106"/>
            <a:ext cx="10719493" cy="2716971"/>
          </a:xfrm>
        </p:spPr>
        <p:txBody>
          <a:bodyPr/>
          <a:lstStyle/>
          <a:p>
            <a:pPr algn="just" fontAlgn="base"/>
            <a:r>
              <a:rPr lang="en-US" sz="2000" b="1" dirty="0">
                <a:solidFill>
                  <a:schemeClr val="accent2">
                    <a:lumMod val="50000"/>
                  </a:schemeClr>
                </a:solidFill>
                <a:latin typeface="Gill Sans MT" panose="020B0502020104020203" pitchFamily="34" charset="0"/>
              </a:rPr>
              <a:t>Memory</a:t>
            </a:r>
            <a:r>
              <a:rPr lang="en-US" sz="2000" dirty="0">
                <a:solidFill>
                  <a:schemeClr val="accent2">
                    <a:lumMod val="50000"/>
                  </a:schemeClr>
                </a:solidFill>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Memory is an important cognitive process that allows people to encode, store, and retrieve information. It is a critical component in the learning process and allows people to retain knowledge about the world and their personal histories.</a:t>
            </a:r>
          </a:p>
          <a:p>
            <a:pPr algn="just" fontAlgn="base"/>
            <a:r>
              <a:rPr lang="en-US" sz="2000" b="1" dirty="0">
                <a:solidFill>
                  <a:schemeClr val="accent2">
                    <a:lumMod val="50000"/>
                  </a:schemeClr>
                </a:solidFill>
                <a:latin typeface="Gill Sans MT" panose="020B0502020104020203" pitchFamily="34" charset="0"/>
              </a:rPr>
              <a:t>Perception</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Perception is a cognitive process that allows people to take in information through their senses (sensation) and then utilize this information to respond and interact with the world.</a:t>
            </a:r>
          </a:p>
          <a:p>
            <a:pPr algn="just" fontAlgn="base"/>
            <a:r>
              <a:rPr lang="en-US" sz="2000" b="1" dirty="0">
                <a:solidFill>
                  <a:schemeClr val="accent2">
                    <a:lumMod val="50000"/>
                  </a:schemeClr>
                </a:solidFill>
                <a:latin typeface="Gill Sans MT" panose="020B0502020104020203" pitchFamily="34" charset="0"/>
              </a:rPr>
              <a:t>Thought:</a:t>
            </a:r>
            <a:r>
              <a:rPr lang="en-US" sz="2000" b="1" dirty="0">
                <a:solidFill>
                  <a:srgbClr val="FFFF00"/>
                </a:solidFill>
                <a:latin typeface="Gill Sans MT" panose="020B0502020104020203" pitchFamily="34" charset="0"/>
              </a:rPr>
              <a:t> </a:t>
            </a:r>
            <a:r>
              <a:rPr lang="en-US" sz="2000" dirty="0">
                <a:latin typeface="Gill Sans MT" panose="020B0502020104020203" pitchFamily="34" charset="0"/>
              </a:rPr>
              <a:t>Thought is an essential part of every cognitive process. It allows people to engage in decision-making, problem-solving, and higher reasoning.</a:t>
            </a:r>
          </a:p>
          <a:p>
            <a:endParaRPr lang="en-US" dirty="0"/>
          </a:p>
        </p:txBody>
      </p:sp>
      <p:pic>
        <p:nvPicPr>
          <p:cNvPr id="4" name="Picture 3"/>
          <p:cNvPicPr>
            <a:picLocks noChangeAspect="1"/>
          </p:cNvPicPr>
          <p:nvPr/>
        </p:nvPicPr>
        <p:blipFill>
          <a:blip r:embed="rId2"/>
          <a:stretch>
            <a:fillRect/>
          </a:stretch>
        </p:blipFill>
        <p:spPr>
          <a:xfrm>
            <a:off x="1255054" y="3640017"/>
            <a:ext cx="5146087" cy="2215661"/>
          </a:xfrm>
          <a:prstGeom prst="rect">
            <a:avLst/>
          </a:prstGeom>
          <a:ln>
            <a:noFill/>
          </a:ln>
          <a:effectLst>
            <a:softEdge rad="112500"/>
          </a:effectLst>
        </p:spPr>
      </p:pic>
      <p:pic>
        <p:nvPicPr>
          <p:cNvPr id="2" name="Picture 1"/>
          <p:cNvPicPr>
            <a:picLocks noChangeAspect="1"/>
          </p:cNvPicPr>
          <p:nvPr/>
        </p:nvPicPr>
        <p:blipFill>
          <a:blip r:embed="rId3"/>
          <a:stretch>
            <a:fillRect/>
          </a:stretch>
        </p:blipFill>
        <p:spPr>
          <a:xfrm>
            <a:off x="7376746" y="3657354"/>
            <a:ext cx="4132384" cy="20928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731318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themeOverride>
</file>

<file path=docProps/app.xml><?xml version="1.0" encoding="utf-8"?>
<Properties xmlns="http://schemas.openxmlformats.org/officeDocument/2006/extended-properties" xmlns:vt="http://schemas.openxmlformats.org/officeDocument/2006/docPropsVTypes">
  <Template/>
  <TotalTime>1142</TotalTime>
  <Words>987</Words>
  <Application>Microsoft Office PowerPoint</Application>
  <PresentationFormat>Widescreen</PresentationFormat>
  <Paragraphs>104</Paragraphs>
  <Slides>28</Slides>
  <Notes>2</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Century</vt:lpstr>
      <vt:lpstr>Century </vt:lpstr>
      <vt:lpstr>Century Gothic</vt:lpstr>
      <vt:lpstr>Garamond</vt:lpstr>
      <vt:lpstr>Gill Sans MT</vt:lpstr>
      <vt:lpstr>Wingdings</vt:lpstr>
      <vt:lpstr>Savon</vt:lpstr>
      <vt:lpstr>Cognitive Psychology</vt:lpstr>
      <vt:lpstr>COURSE OBJECTIVES</vt:lpstr>
      <vt:lpstr>Cognitive Psychology</vt:lpstr>
      <vt:lpstr>Cognition</vt:lpstr>
      <vt:lpstr>History of Cognitive Psychology</vt:lpstr>
      <vt:lpstr>Mediational Processes </vt:lpstr>
      <vt:lpstr>PowerPoint Presentation</vt:lpstr>
      <vt:lpstr> Cognitive Processes</vt:lpstr>
      <vt:lpstr>PowerPoint Presentation</vt:lpstr>
      <vt:lpstr>Two important Cognitive Psychology Theories </vt:lpstr>
      <vt:lpstr>Piaget's theory of Cognitive Development</vt:lpstr>
      <vt:lpstr>PowerPoint Presentation</vt:lpstr>
      <vt:lpstr>1.The Sensorimotor Stage  </vt:lpstr>
      <vt:lpstr>PowerPoint Presentation</vt:lpstr>
      <vt:lpstr>2.The Preoperational Stage </vt:lpstr>
      <vt:lpstr>PowerPoint Presentation</vt:lpstr>
      <vt:lpstr>3.The Concrete Operational Stage</vt:lpstr>
      <vt:lpstr>PowerPoint Presentation</vt:lpstr>
      <vt:lpstr>4. Formal Operational stage</vt:lpstr>
      <vt:lpstr>PowerPoint Presentation</vt:lpstr>
      <vt:lpstr>PowerPoint Presentation</vt:lpstr>
      <vt:lpstr>Lev Vygotsky's Social Cultural Cognitive Theory </vt:lpstr>
      <vt:lpstr>Vygotsky’s concept of Zone of Proximal Development</vt:lpstr>
      <vt:lpstr>Research Methods in Cognitive Psychology</vt:lpstr>
      <vt:lpstr>https://www.youtube.com/watch?v=-DmUj8YiU-o</vt:lpstr>
      <vt:lpstr>A case study Genie (feral child) </vt:lpstr>
      <vt:lpstr>What have we learned from Genie Wiley?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psychology</dc:title>
  <dc:creator>Fast</dc:creator>
  <cp:lastModifiedBy>Fast</cp:lastModifiedBy>
  <cp:revision>110</cp:revision>
  <dcterms:created xsi:type="dcterms:W3CDTF">2022-02-14T10:30:31Z</dcterms:created>
  <dcterms:modified xsi:type="dcterms:W3CDTF">2023-08-29T12:33:40Z</dcterms:modified>
</cp:coreProperties>
</file>